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94" r:id="rId3"/>
    <p:sldId id="257" r:id="rId4"/>
    <p:sldId id="295" r:id="rId5"/>
    <p:sldId id="296" r:id="rId6"/>
    <p:sldId id="258" r:id="rId7"/>
    <p:sldId id="259" r:id="rId8"/>
    <p:sldId id="311" r:id="rId9"/>
    <p:sldId id="297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98" r:id="rId21"/>
    <p:sldId id="300" r:id="rId22"/>
    <p:sldId id="301" r:id="rId23"/>
    <p:sldId id="302" r:id="rId24"/>
    <p:sldId id="303" r:id="rId25"/>
    <p:sldId id="270" r:id="rId26"/>
    <p:sldId id="304" r:id="rId27"/>
    <p:sldId id="305" r:id="rId28"/>
    <p:sldId id="306" r:id="rId29"/>
    <p:sldId id="271" r:id="rId30"/>
    <p:sldId id="272" r:id="rId31"/>
    <p:sldId id="312" r:id="rId32"/>
    <p:sldId id="307" r:id="rId33"/>
    <p:sldId id="313" r:id="rId34"/>
    <p:sldId id="314" r:id="rId35"/>
    <p:sldId id="315" r:id="rId36"/>
    <p:sldId id="308" r:id="rId37"/>
    <p:sldId id="309" r:id="rId38"/>
    <p:sldId id="276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6" y="-1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EB949-202B-44D9-A2C5-B78AD824CD86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998E6-143C-49F3-AD3D-CBDACEADB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AA4602-7295-452F-BDEA-5BECD504225E}" type="slidenum">
              <a:rPr lang="sr-Latn-CS" smtClean="0"/>
              <a:pPr/>
              <a:t>28</a:t>
            </a:fld>
            <a:endParaRPr lang="sr-Latn-C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5F181C-AF46-4D79-96B9-96C9EF6AE02D}" type="slidenum">
              <a:rPr lang="sr-Latn-CS" smtClean="0"/>
              <a:pPr/>
              <a:t>32</a:t>
            </a:fld>
            <a:endParaRPr lang="sr-Latn-C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A0633E-5B97-4BA3-A21A-57529AFA6D73}" type="slidenum">
              <a:rPr lang="sr-Latn-CS" smtClean="0"/>
              <a:pPr/>
              <a:t>36</a:t>
            </a:fld>
            <a:endParaRPr lang="sr-Latn-C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A0633E-5B97-4BA3-A21A-57529AFA6D73}" type="slidenum">
              <a:rPr lang="sr-Latn-CS" smtClean="0"/>
              <a:pPr/>
              <a:t>37</a:t>
            </a:fld>
            <a:endParaRPr lang="sr-Latn-C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31640-2F62-42F7-B3B7-7CEF23FCBA75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5DCE1-EB8B-4160-B825-7DA3C28F6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sr-Cyrl-RS" b="1" dirty="0" smtClean="0">
                <a:latin typeface="Arial" pitchFamily="34" charset="0"/>
                <a:cs typeface="Arial" pitchFamily="34" charset="0"/>
              </a:rPr>
            </a:br>
            <a:r>
              <a:rPr lang="en-US" b="1" dirty="0" err="1" smtClean="0">
                <a:latin typeface="Arial" pitchFamily="34" charset="0"/>
                <a:cs typeface="Arial" pitchFamily="34" charset="0"/>
              </a:rPr>
              <a:t>Класификације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лекова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и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дефинисане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дневне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дозе</a:t>
            </a:r>
            <a:r>
              <a:rPr lang="en-US" b="1" dirty="0"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latin typeface="Arial" pitchFamily="34" charset="0"/>
                <a:cs typeface="Arial" pitchFamily="34" charset="0"/>
              </a:rPr>
            </a:b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365104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31640" y="0"/>
            <a:ext cx="6400800" cy="18722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Факултет медицинских наука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Универзитет у Крагујевцу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r-Cyrl-R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Интегрисане академске студије фармације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r-Cyrl-R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Фармакоепидемиологија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Заштићени назив лека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err="1" smtClean="0"/>
              <a:t>Т</a:t>
            </a:r>
            <a:r>
              <a:rPr lang="en-US" dirty="0" err="1" smtClean="0"/>
              <a:t>ривијални</a:t>
            </a:r>
            <a:r>
              <a:rPr lang="en-US" dirty="0"/>
              <a:t>, </a:t>
            </a:r>
            <a:r>
              <a:rPr lang="en-US" dirty="0" err="1" smtClean="0"/>
              <a:t>трговачки</a:t>
            </a:r>
            <a:r>
              <a:rPr lang="sr-Cyrl-RS" dirty="0"/>
              <a:t> </a:t>
            </a:r>
            <a:r>
              <a:rPr lang="sr-Cyrl-RS" dirty="0" smtClean="0"/>
              <a:t>назив, </a:t>
            </a:r>
            <a:r>
              <a:rPr lang="en-US" dirty="0" smtClean="0"/>
              <a:t>Proprietary Name</a:t>
            </a:r>
            <a:r>
              <a:rPr lang="sr-Cyrl-RS" dirty="0" smtClean="0"/>
              <a:t> </a:t>
            </a:r>
            <a:r>
              <a:rPr lang="sr-Latn-CS" dirty="0" smtClean="0"/>
              <a:t>(</a:t>
            </a:r>
            <a:r>
              <a:rPr lang="en-US" baseline="30000" dirty="0" smtClean="0"/>
              <a:t>®</a:t>
            </a:r>
            <a:r>
              <a:rPr lang="sr-Cyrl-CS" baseline="30000" dirty="0" smtClean="0"/>
              <a:t>, </a:t>
            </a:r>
            <a:r>
              <a:rPr lang="en-US" baseline="30000" dirty="0" smtClean="0"/>
              <a:t>©</a:t>
            </a:r>
            <a:r>
              <a:rPr lang="sr-Cyrl-CS" baseline="30000" dirty="0" smtClean="0"/>
              <a:t>, ТМ</a:t>
            </a:r>
            <a:r>
              <a:rPr lang="sr-Cyrl-CS" dirty="0" smtClean="0"/>
              <a:t>)</a:t>
            </a:r>
            <a:endParaRPr lang="sr-Cyrl-RS" dirty="0" smtClean="0"/>
          </a:p>
          <a:p>
            <a:pPr lvl="0"/>
            <a:r>
              <a:rPr lang="sr-Cyrl-RS" dirty="0"/>
              <a:t>К</a:t>
            </a:r>
            <a:r>
              <a:rPr lang="sr-Cyrl-RS" dirty="0" smtClean="0"/>
              <a:t>омерцијални назив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регистрован</a:t>
            </a:r>
            <a:r>
              <a:rPr lang="en-US" dirty="0"/>
              <a:t> и </a:t>
            </a:r>
            <a:r>
              <a:rPr lang="en-US" dirty="0" err="1"/>
              <a:t>заштићен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стране</a:t>
            </a:r>
            <a:r>
              <a:rPr lang="en-US" dirty="0"/>
              <a:t> </a:t>
            </a:r>
            <a:r>
              <a:rPr lang="en-US" dirty="0" err="1"/>
              <a:t>фармацеутске</a:t>
            </a:r>
            <a:r>
              <a:rPr lang="en-US" dirty="0"/>
              <a:t> </a:t>
            </a:r>
            <a:r>
              <a:rPr lang="en-US" dirty="0" err="1"/>
              <a:t>компаније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производи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дистрибуира</a:t>
            </a:r>
            <a:r>
              <a:rPr lang="en-US" dirty="0"/>
              <a:t> </a:t>
            </a:r>
            <a:r>
              <a:rPr lang="en-US" dirty="0" err="1"/>
              <a:t>лек</a:t>
            </a:r>
            <a:r>
              <a:rPr lang="en-US" dirty="0"/>
              <a:t>. </a:t>
            </a:r>
            <a:endParaRPr lang="sr-Cyrl-RS" dirty="0" smtClean="0"/>
          </a:p>
          <a:p>
            <a:pPr lvl="0"/>
            <a:r>
              <a:rPr lang="en-US" dirty="0" err="1" smtClean="0"/>
              <a:t>Овај</a:t>
            </a:r>
            <a:r>
              <a:rPr lang="en-US" dirty="0" smtClean="0"/>
              <a:t> </a:t>
            </a:r>
            <a:r>
              <a:rPr lang="en-US" dirty="0" err="1"/>
              <a:t>назив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заштићен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трговачка</a:t>
            </a:r>
            <a:r>
              <a:rPr lang="en-US" dirty="0"/>
              <a:t> </a:t>
            </a:r>
            <a:r>
              <a:rPr lang="en-US" dirty="0" err="1"/>
              <a:t>марка</a:t>
            </a:r>
            <a:r>
              <a:rPr lang="en-US" dirty="0"/>
              <a:t> (</a:t>
            </a:r>
            <a:r>
              <a:rPr lang="en-US" dirty="0" err="1"/>
              <a:t>бренд</a:t>
            </a:r>
            <a:r>
              <a:rPr lang="en-US" dirty="0" smtClean="0"/>
              <a:t>)</a:t>
            </a:r>
            <a:r>
              <a:rPr lang="sr-Cyrl-RS" dirty="0" smtClean="0"/>
              <a:t> и специфичан је за одређеног произвођача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en-US" dirty="0" err="1"/>
              <a:t>Исти</a:t>
            </a:r>
            <a:r>
              <a:rPr lang="en-US" dirty="0"/>
              <a:t> </a:t>
            </a:r>
            <a:r>
              <a:rPr lang="en-US" dirty="0" err="1"/>
              <a:t>лек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имати</a:t>
            </a:r>
            <a:r>
              <a:rPr lang="en-US" dirty="0"/>
              <a:t> </a:t>
            </a:r>
            <a:r>
              <a:rPr lang="en-US" dirty="0" err="1"/>
              <a:t>различите</a:t>
            </a:r>
            <a:r>
              <a:rPr lang="en-US" dirty="0"/>
              <a:t> </a:t>
            </a:r>
            <a:r>
              <a:rPr lang="en-US" dirty="0" err="1"/>
              <a:t>трговачке</a:t>
            </a:r>
            <a:r>
              <a:rPr lang="en-US" dirty="0"/>
              <a:t> </a:t>
            </a:r>
            <a:r>
              <a:rPr lang="en-US" dirty="0" err="1"/>
              <a:t>називе</a:t>
            </a:r>
            <a:r>
              <a:rPr lang="en-US" dirty="0"/>
              <a:t> у </a:t>
            </a:r>
            <a:r>
              <a:rPr lang="en-US" dirty="0" err="1"/>
              <a:t>различитим</a:t>
            </a:r>
            <a:r>
              <a:rPr lang="en-US" dirty="0"/>
              <a:t> </a:t>
            </a:r>
            <a:r>
              <a:rPr lang="en-US" dirty="0" err="1"/>
              <a:t>земљама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различитих</a:t>
            </a:r>
            <a:r>
              <a:rPr lang="en-US" dirty="0"/>
              <a:t> </a:t>
            </a:r>
            <a:r>
              <a:rPr lang="en-US" dirty="0" err="1"/>
              <a:t>произвођача</a:t>
            </a:r>
            <a:r>
              <a:rPr lang="en-US" dirty="0" smtClean="0"/>
              <a:t>.</a:t>
            </a:r>
            <a:endParaRPr lang="sr-Cyrl-RS" dirty="0" smtClean="0"/>
          </a:p>
          <a:p>
            <a:endParaRPr lang="sr-Cyrl-RS" dirty="0" smtClean="0"/>
          </a:p>
          <a:p>
            <a:r>
              <a:rPr lang="en-US" dirty="0" err="1" smtClean="0"/>
              <a:t>Пример</a:t>
            </a:r>
            <a:r>
              <a:rPr lang="en-US" dirty="0"/>
              <a:t>: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парацетамол</a:t>
            </a:r>
            <a:r>
              <a:rPr lang="en-US" dirty="0"/>
              <a:t>, </a:t>
            </a:r>
            <a:r>
              <a:rPr lang="en-US" dirty="0" err="1"/>
              <a:t>трговачки</a:t>
            </a:r>
            <a:r>
              <a:rPr lang="en-US" dirty="0"/>
              <a:t> </a:t>
            </a:r>
            <a:r>
              <a:rPr lang="en-US" dirty="0" err="1"/>
              <a:t>назив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бити</a:t>
            </a:r>
            <a:r>
              <a:rPr lang="en-US" dirty="0"/>
              <a:t> </a:t>
            </a:r>
            <a:r>
              <a:rPr lang="en-US" dirty="0" err="1" smtClean="0"/>
              <a:t>Panadol</a:t>
            </a:r>
            <a:r>
              <a:rPr lang="en-US" baseline="30000" dirty="0" smtClean="0">
                <a:latin typeface="Palatino Linotype" pitchFamily="18" charset="0"/>
                <a:cs typeface="Arial" charset="0"/>
              </a:rPr>
              <a:t>©</a:t>
            </a:r>
            <a:r>
              <a:rPr lang="en-US" dirty="0" smtClean="0"/>
              <a:t>, Tylenol</a:t>
            </a:r>
            <a:r>
              <a:rPr lang="en-US" baseline="30000" dirty="0" smtClean="0">
                <a:latin typeface="Palatino Linotype" pitchFamily="18" charset="0"/>
                <a:cs typeface="Arial" charset="0"/>
              </a:rPr>
              <a:t>©</a:t>
            </a:r>
            <a:r>
              <a:rPr lang="sr-Cyrl-R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/>
              <a:t>други</a:t>
            </a:r>
            <a:r>
              <a:rPr lang="en-US" dirty="0"/>
              <a:t>, у </a:t>
            </a:r>
            <a:r>
              <a:rPr lang="en-US" dirty="0" err="1"/>
              <a:t>зависности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компаније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га</a:t>
            </a:r>
            <a:r>
              <a:rPr lang="en-US" dirty="0"/>
              <a:t> </a:t>
            </a:r>
            <a:r>
              <a:rPr lang="en-US" dirty="0" err="1"/>
              <a:t>производи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Фармакопејски</a:t>
            </a:r>
            <a:r>
              <a:rPr lang="en-US" dirty="0" smtClean="0"/>
              <a:t> </a:t>
            </a:r>
            <a:r>
              <a:rPr lang="en-US" dirty="0" err="1" smtClean="0"/>
              <a:t>назив</a:t>
            </a:r>
            <a:r>
              <a:rPr lang="sr-Cyrl-RS" dirty="0" smtClean="0"/>
              <a:t> лека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Cyrl-RS" dirty="0" smtClean="0"/>
              <a:t>С</a:t>
            </a:r>
            <a:r>
              <a:rPr lang="en-US" dirty="0" err="1" smtClean="0"/>
              <a:t>тандар</a:t>
            </a:r>
            <a:r>
              <a:rPr lang="sr-Cyrl-RS" dirty="0" smtClean="0"/>
              <a:t>д</a:t>
            </a:r>
            <a:r>
              <a:rPr lang="en-US" dirty="0" err="1" smtClean="0"/>
              <a:t>изовани</a:t>
            </a:r>
            <a:r>
              <a:rPr lang="en-US" dirty="0" smtClean="0"/>
              <a:t> </a:t>
            </a:r>
            <a:r>
              <a:rPr lang="en-US" dirty="0" err="1"/>
              <a:t>назив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наведен</a:t>
            </a:r>
            <a:r>
              <a:rPr lang="en-US" dirty="0"/>
              <a:t> у </a:t>
            </a:r>
            <a:r>
              <a:rPr lang="en-US" dirty="0" err="1"/>
              <a:t>националној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међународној</a:t>
            </a:r>
            <a:r>
              <a:rPr lang="en-US" dirty="0"/>
              <a:t> </a:t>
            </a:r>
            <a:r>
              <a:rPr lang="en-US" dirty="0" err="1" smtClean="0"/>
              <a:t>фармакопеји</a:t>
            </a:r>
            <a:endParaRPr lang="sr-Cyrl-RS" dirty="0" smtClean="0"/>
          </a:p>
          <a:p>
            <a:pPr lvl="0"/>
            <a:r>
              <a:rPr lang="sr-Cyrl-RS" dirty="0" smtClean="0"/>
              <a:t>Утврђени латински назив неке супстанце</a:t>
            </a:r>
            <a:endParaRPr lang="en-US" dirty="0"/>
          </a:p>
          <a:p>
            <a:pPr lvl="0"/>
            <a:r>
              <a:rPr lang="sr-Cyrl-RS" dirty="0" smtClean="0"/>
              <a:t>Важан је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/>
              <a:t>стандарде</a:t>
            </a:r>
            <a:r>
              <a:rPr lang="en-US" dirty="0"/>
              <a:t> </a:t>
            </a:r>
            <a:r>
              <a:rPr lang="en-US" dirty="0" err="1"/>
              <a:t>производње</a:t>
            </a:r>
            <a:r>
              <a:rPr lang="en-US" dirty="0"/>
              <a:t>, </a:t>
            </a:r>
            <a:r>
              <a:rPr lang="en-US" dirty="0" err="1" smtClean="0"/>
              <a:t>контрол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en-US" dirty="0" err="1"/>
              <a:t>квалитета</a:t>
            </a:r>
            <a:r>
              <a:rPr lang="en-US" dirty="0"/>
              <a:t> и </a:t>
            </a:r>
            <a:r>
              <a:rPr lang="en-US" dirty="0" err="1" smtClean="0"/>
              <a:t>регистрацију</a:t>
            </a:r>
            <a:r>
              <a:rPr lang="en-US" dirty="0" smtClean="0"/>
              <a:t> </a:t>
            </a:r>
            <a:r>
              <a:rPr lang="en-US" dirty="0" err="1"/>
              <a:t>лекова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sr-Cyrl-RS" dirty="0" smtClean="0"/>
              <a:t>Може се користити када </a:t>
            </a:r>
            <a:r>
              <a:rPr lang="en-US" dirty="0" smtClean="0"/>
              <a:t>INN</a:t>
            </a:r>
            <a:r>
              <a:rPr lang="sr-Cyrl-RS" dirty="0" smtClean="0"/>
              <a:t> није додељен (нпр. неке киселине, соли </a:t>
            </a:r>
            <a:r>
              <a:rPr lang="en-US" dirty="0" smtClean="0"/>
              <a:t>Na, K, Fe</a:t>
            </a:r>
            <a:r>
              <a:rPr lang="sr-Cyrl-RS" dirty="0" smtClean="0"/>
              <a:t> итд.).</a:t>
            </a:r>
          </a:p>
          <a:p>
            <a:endParaRPr lang="sr-Cyrl-RS" dirty="0" smtClean="0"/>
          </a:p>
          <a:p>
            <a:r>
              <a:rPr lang="sr-Cyrl-RS" dirty="0" smtClean="0"/>
              <a:t>П</a:t>
            </a:r>
            <a:r>
              <a:rPr lang="en-US" dirty="0" err="1" smtClean="0"/>
              <a:t>ример</a:t>
            </a:r>
            <a:r>
              <a:rPr lang="sr-Cyrl-RS" dirty="0"/>
              <a:t>:</a:t>
            </a:r>
            <a:r>
              <a:rPr lang="en-US" dirty="0" smtClean="0"/>
              <a:t> у </a:t>
            </a:r>
            <a:r>
              <a:rPr lang="en-US" i="1" dirty="0" err="1" smtClean="0"/>
              <a:t>Европској</a:t>
            </a:r>
            <a:r>
              <a:rPr lang="en-US" i="1" dirty="0" smtClean="0"/>
              <a:t> </a:t>
            </a:r>
            <a:r>
              <a:rPr lang="en-US" i="1" dirty="0" err="1" smtClean="0"/>
              <a:t>фармакопеји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i="1" dirty="0" smtClean="0"/>
              <a:t>USP (United States Pharmacopeia)</a:t>
            </a:r>
            <a:r>
              <a:rPr lang="en-US" dirty="0" smtClean="0"/>
              <a:t>, </a:t>
            </a:r>
            <a:r>
              <a:rPr lang="en-US" dirty="0" err="1" smtClean="0"/>
              <a:t>Acetaminophenum</a:t>
            </a:r>
            <a:r>
              <a:rPr lang="en-US" dirty="0" smtClean="0"/>
              <a:t> je </a:t>
            </a:r>
            <a:r>
              <a:rPr lang="en-US" dirty="0" err="1" smtClean="0"/>
              <a:t>фармакопејски</a:t>
            </a:r>
            <a:r>
              <a:rPr lang="en-US" dirty="0" smtClean="0"/>
              <a:t> </a:t>
            </a:r>
            <a:r>
              <a:rPr lang="en-US" dirty="0" err="1" smtClean="0"/>
              <a:t>назив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парацетамол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Скраћени назив лека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Понекад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користе</a:t>
            </a:r>
            <a:r>
              <a:rPr lang="en-US" dirty="0"/>
              <a:t> и </a:t>
            </a:r>
            <a:r>
              <a:rPr lang="en-US" dirty="0" err="1"/>
              <a:t>називи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скраћене</a:t>
            </a:r>
            <a:r>
              <a:rPr lang="en-US" dirty="0"/>
              <a:t> </a:t>
            </a:r>
            <a:r>
              <a:rPr lang="en-US" dirty="0" err="1"/>
              <a:t>облике</a:t>
            </a:r>
            <a:r>
              <a:rPr lang="en-US" dirty="0"/>
              <a:t>, </a:t>
            </a:r>
            <a:r>
              <a:rPr lang="en-US" dirty="0" err="1"/>
              <a:t>посебно</a:t>
            </a:r>
            <a:r>
              <a:rPr lang="en-US" dirty="0"/>
              <a:t> у </a:t>
            </a:r>
            <a:r>
              <a:rPr lang="en-US" dirty="0" err="1"/>
              <a:t>научним</a:t>
            </a:r>
            <a:r>
              <a:rPr lang="en-US" dirty="0"/>
              <a:t> </a:t>
            </a:r>
            <a:r>
              <a:rPr lang="en-US" dirty="0" err="1"/>
              <a:t>радовима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клиничким</a:t>
            </a:r>
            <a:r>
              <a:rPr lang="en-US" dirty="0"/>
              <a:t> </a:t>
            </a:r>
            <a:r>
              <a:rPr lang="en-US" dirty="0" err="1"/>
              <a:t>студијама</a:t>
            </a:r>
            <a:r>
              <a:rPr lang="en-US" dirty="0"/>
              <a:t>. </a:t>
            </a:r>
            <a:endParaRPr lang="sr-Cyrl-RS" dirty="0" smtClean="0"/>
          </a:p>
          <a:p>
            <a:pPr lvl="0"/>
            <a:endParaRPr lang="sr-Cyrl-RS" dirty="0" smtClean="0"/>
          </a:p>
          <a:p>
            <a:pPr lvl="0"/>
            <a:r>
              <a:rPr lang="sr-Cyrl-RS" dirty="0"/>
              <a:t>П</a:t>
            </a:r>
            <a:r>
              <a:rPr lang="en-US" dirty="0" err="1" smtClean="0"/>
              <a:t>ример</a:t>
            </a:r>
            <a:r>
              <a:rPr lang="sr-Cyrl-RS" dirty="0" smtClean="0"/>
              <a:t>: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/>
              <a:t>ацетилсалицилну</a:t>
            </a:r>
            <a:r>
              <a:rPr lang="en-US" dirty="0"/>
              <a:t> </a:t>
            </a:r>
            <a:r>
              <a:rPr lang="en-US" dirty="0" err="1"/>
              <a:t>киселину</a:t>
            </a:r>
            <a:r>
              <a:rPr lang="en-US" dirty="0"/>
              <a:t> </a:t>
            </a:r>
            <a:r>
              <a:rPr lang="en-US" dirty="0" err="1"/>
              <a:t>често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користи</a:t>
            </a:r>
            <a:r>
              <a:rPr lang="en-US" dirty="0"/>
              <a:t> </a:t>
            </a:r>
            <a:r>
              <a:rPr lang="en-US" dirty="0" err="1"/>
              <a:t>скраћеница</a:t>
            </a:r>
            <a:r>
              <a:rPr lang="en-US" dirty="0"/>
              <a:t> ASA.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ATC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Међународно</a:t>
            </a:r>
            <a:r>
              <a:rPr lang="en-US" dirty="0" smtClean="0"/>
              <a:t> </a:t>
            </a:r>
            <a:r>
              <a:rPr lang="sr-Cyrl-RS" dirty="0" smtClean="0"/>
              <a:t>прихваћена</a:t>
            </a:r>
            <a:r>
              <a:rPr lang="en-US" dirty="0" smtClean="0"/>
              <a:t>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коју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развила</a:t>
            </a:r>
            <a:r>
              <a:rPr lang="en-US" dirty="0" smtClean="0"/>
              <a:t> </a:t>
            </a:r>
            <a:r>
              <a:rPr lang="sr-Cyrl-RS" dirty="0" smtClean="0"/>
              <a:t>СЗО</a:t>
            </a:r>
            <a:r>
              <a:rPr lang="en-US" dirty="0" smtClean="0"/>
              <a:t>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sr-Cyrl-RS" sz="2400" dirty="0" smtClean="0"/>
              <a:t>СЗО додељује </a:t>
            </a:r>
            <a:r>
              <a:rPr lang="en-US" sz="2400" dirty="0" smtClean="0"/>
              <a:t>ATC</a:t>
            </a:r>
            <a:r>
              <a:rPr lang="sr-Cyrl-RS" sz="2400" dirty="0" smtClean="0"/>
              <a:t> код за сваки нови </a:t>
            </a:r>
            <a:r>
              <a:rPr lang="en-US" sz="2400" dirty="0" smtClean="0"/>
              <a:t>INN</a:t>
            </a:r>
          </a:p>
          <a:p>
            <a:r>
              <a:rPr lang="en-US" dirty="0" smtClean="0"/>
              <a:t>ATC: </a:t>
            </a:r>
            <a:r>
              <a:rPr lang="sr-Cyrl-RS" b="1" dirty="0" smtClean="0"/>
              <a:t>Анатомско</a:t>
            </a:r>
            <a:r>
              <a:rPr lang="en-US" b="1" dirty="0" smtClean="0"/>
              <a:t>-</a:t>
            </a:r>
            <a:r>
              <a:rPr lang="sr-Cyrl-RS" b="1" dirty="0" smtClean="0"/>
              <a:t>терапијско</a:t>
            </a:r>
            <a:r>
              <a:rPr lang="en-US" b="1" dirty="0" smtClean="0"/>
              <a:t>-</a:t>
            </a:r>
            <a:r>
              <a:rPr lang="sr-Cyrl-RS" b="1" dirty="0" smtClean="0"/>
              <a:t>хемијска</a:t>
            </a:r>
            <a:r>
              <a:rPr lang="en-US" dirty="0" smtClean="0"/>
              <a:t> </a:t>
            </a:r>
            <a:r>
              <a:rPr lang="sr-Cyrl-RS" dirty="0" smtClean="0"/>
              <a:t>класификација</a:t>
            </a:r>
            <a:endParaRPr lang="en-US" dirty="0"/>
          </a:p>
          <a:p>
            <a:r>
              <a:rPr lang="en-US" dirty="0" smtClean="0"/>
              <a:t>ATC</a:t>
            </a:r>
            <a:r>
              <a:rPr lang="sr-Cyrl-RS" dirty="0" smtClean="0"/>
              <a:t> систем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користи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стандардизацију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организацију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основу</a:t>
            </a:r>
            <a:r>
              <a:rPr lang="en-US" dirty="0" smtClean="0"/>
              <a:t> </a:t>
            </a:r>
            <a:r>
              <a:rPr lang="sr-Cyrl-RS" dirty="0" smtClean="0"/>
              <a:t>њихове</a:t>
            </a:r>
            <a:r>
              <a:rPr lang="en-US" dirty="0" smtClean="0"/>
              <a:t> </a:t>
            </a:r>
            <a:r>
              <a:rPr lang="sr-Cyrl-RS" dirty="0" smtClean="0"/>
              <a:t>главне</a:t>
            </a:r>
            <a:r>
              <a:rPr lang="en-US" dirty="0" smtClean="0"/>
              <a:t> </a:t>
            </a:r>
            <a:r>
              <a:rPr lang="sr-Cyrl-RS" dirty="0" smtClean="0"/>
              <a:t>терапијске</a:t>
            </a:r>
            <a:r>
              <a:rPr lang="en-US" dirty="0" smtClean="0"/>
              <a:t> </a:t>
            </a:r>
            <a:r>
              <a:rPr lang="sr-Cyrl-RS" dirty="0" smtClean="0"/>
              <a:t>функције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механизма</a:t>
            </a:r>
            <a:r>
              <a:rPr lang="en-US" dirty="0" smtClean="0"/>
              <a:t> </a:t>
            </a:r>
            <a:r>
              <a:rPr lang="sr-Cyrl-RS" dirty="0" smtClean="0"/>
              <a:t>деловања</a:t>
            </a:r>
            <a:r>
              <a:rPr lang="en-US" dirty="0" smtClean="0"/>
              <a:t>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ATC</a:t>
            </a:r>
            <a:r>
              <a:rPr lang="sr-Cyrl-RS" sz="2400" dirty="0" smtClean="0"/>
              <a:t> код</a:t>
            </a:r>
            <a:r>
              <a:rPr lang="en-US" sz="2400" dirty="0" smtClean="0"/>
              <a:t> </a:t>
            </a:r>
            <a:r>
              <a:rPr lang="sr-Cyrl-RS" sz="2400" dirty="0" smtClean="0"/>
              <a:t>представља</a:t>
            </a:r>
            <a:r>
              <a:rPr lang="en-US" sz="2400" dirty="0" smtClean="0"/>
              <a:t> </a:t>
            </a:r>
            <a:r>
              <a:rPr lang="sr-Cyrl-RS" sz="2400" dirty="0" smtClean="0"/>
              <a:t>шифру од 7 знакова</a:t>
            </a:r>
            <a:r>
              <a:rPr lang="en-US" sz="2400" dirty="0" smtClean="0"/>
              <a:t>, </a:t>
            </a:r>
            <a:r>
              <a:rPr lang="sr-Cyrl-RS" sz="2400" dirty="0" smtClean="0"/>
              <a:t>тј. комбинације слова и бројева и групише</a:t>
            </a:r>
            <a:r>
              <a:rPr lang="en-US" sz="2400" dirty="0" smtClean="0"/>
              <a:t> </a:t>
            </a:r>
            <a:r>
              <a:rPr lang="sr-Cyrl-RS" sz="2400" dirty="0" smtClean="0"/>
              <a:t>лекове</a:t>
            </a:r>
            <a:r>
              <a:rPr lang="en-US" sz="2400" dirty="0" smtClean="0"/>
              <a:t> </a:t>
            </a:r>
            <a:r>
              <a:rPr lang="sr-Cyrl-RS" sz="2400" dirty="0" smtClean="0"/>
              <a:t>према</a:t>
            </a:r>
            <a:r>
              <a:rPr lang="en-US" sz="2400" dirty="0" smtClean="0"/>
              <a:t> </a:t>
            </a:r>
            <a:r>
              <a:rPr lang="sr-Cyrl-RS" sz="2400" dirty="0" smtClean="0"/>
              <a:t>пет</a:t>
            </a:r>
            <a:r>
              <a:rPr lang="en-US" sz="2400" dirty="0" smtClean="0"/>
              <a:t> </a:t>
            </a:r>
            <a:r>
              <a:rPr lang="sr-Cyrl-RS" sz="2400" dirty="0" smtClean="0"/>
              <a:t>нивоа</a:t>
            </a:r>
            <a:r>
              <a:rPr lang="en-US" sz="2400" dirty="0" smtClean="0"/>
              <a:t>.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лекова </a:t>
            </a:r>
            <a:r>
              <a:rPr lang="en-US" dirty="0" smtClean="0"/>
              <a:t>– I </a:t>
            </a:r>
            <a:r>
              <a:rPr lang="sr-Cyrl-RS" dirty="0" smtClean="0"/>
              <a:t>ниво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4525963"/>
          </a:xfrm>
        </p:spPr>
        <p:txBody>
          <a:bodyPr>
            <a:normAutofit/>
          </a:bodyPr>
          <a:lstStyle/>
          <a:p>
            <a:r>
              <a:rPr lang="sr-Cyrl-RS" sz="2000" dirty="0" smtClean="0"/>
              <a:t>Анатомски</a:t>
            </a:r>
            <a:r>
              <a:rPr lang="en-US" sz="2000" dirty="0" smtClean="0"/>
              <a:t> </a:t>
            </a:r>
            <a:r>
              <a:rPr lang="sr-Cyrl-RS" sz="2000" dirty="0" smtClean="0"/>
              <a:t>систем</a:t>
            </a:r>
            <a:r>
              <a:rPr lang="en-US" sz="2000" dirty="0" smtClean="0"/>
              <a:t> </a:t>
            </a:r>
            <a:r>
              <a:rPr lang="sr-Cyrl-RS" sz="2000" dirty="0" smtClean="0"/>
              <a:t>(нпр</a:t>
            </a:r>
            <a:r>
              <a:rPr lang="en-US" sz="2000" dirty="0" smtClean="0"/>
              <a:t>. </a:t>
            </a:r>
            <a:r>
              <a:rPr lang="sr-Cyrl-RS" sz="2000" dirty="0" smtClean="0"/>
              <a:t>А</a:t>
            </a:r>
            <a:r>
              <a:rPr lang="en-US" sz="2000" dirty="0" smtClean="0"/>
              <a:t>: </a:t>
            </a:r>
            <a:r>
              <a:rPr lang="sr-Cyrl-RS" sz="2000" dirty="0" smtClean="0"/>
              <a:t>пробавни</a:t>
            </a:r>
            <a:r>
              <a:rPr lang="en-US" sz="2000" dirty="0" smtClean="0"/>
              <a:t> </a:t>
            </a:r>
            <a:r>
              <a:rPr lang="sr-Cyrl-RS" sz="2000" dirty="0" smtClean="0"/>
              <a:t>систем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метаболизам</a:t>
            </a:r>
            <a:r>
              <a:rPr lang="en-US" sz="2000" dirty="0" smtClean="0"/>
              <a:t>, </a:t>
            </a:r>
            <a:r>
              <a:rPr lang="en-US" sz="2000" dirty="0"/>
              <a:t>C</a:t>
            </a:r>
            <a:r>
              <a:rPr lang="en-US" sz="2000" dirty="0" smtClean="0"/>
              <a:t>: </a:t>
            </a:r>
            <a:r>
              <a:rPr lang="sr-Cyrl-RS" sz="2000" dirty="0" smtClean="0"/>
              <a:t>кардиоваскуларни</a:t>
            </a:r>
            <a:r>
              <a:rPr lang="en-US" sz="2000" dirty="0" smtClean="0"/>
              <a:t> </a:t>
            </a:r>
            <a:r>
              <a:rPr lang="sr-Cyrl-RS" sz="2000" dirty="0" smtClean="0"/>
              <a:t>систем)</a:t>
            </a:r>
            <a:endParaRPr lang="en-US" sz="2000" dirty="0" smtClean="0"/>
          </a:p>
          <a:p>
            <a:r>
              <a:rPr lang="sr-Cyrl-RS" sz="2000" dirty="0" smtClean="0"/>
              <a:t>Означава се великим словом</a:t>
            </a:r>
          </a:p>
          <a:p>
            <a:r>
              <a:rPr lang="sr-Cyrl-RS" sz="2000" dirty="0" smtClean="0"/>
              <a:t>14 различитих анатомских група</a:t>
            </a:r>
            <a:r>
              <a:rPr lang="en-US" sz="2000" dirty="0" smtClean="0"/>
              <a:t> </a:t>
            </a:r>
            <a:r>
              <a:rPr lang="sr-Cyrl-RS" sz="2000" dirty="0" smtClean="0"/>
              <a:t>- место испољавања дејства лека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3106468"/>
          <a:ext cx="8280920" cy="371082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40460"/>
                <a:gridCol w="4140460"/>
              </a:tblGrid>
              <a:tr h="495923">
                <a:tc>
                  <a:txBody>
                    <a:bodyPr/>
                    <a:lstStyle/>
                    <a:p>
                      <a:pPr algn="ctr"/>
                      <a:r>
                        <a:rPr lang="sr-Cyrl-RS" sz="1400" b="0" dirty="0" smtClean="0">
                          <a:latin typeface="Arial" pitchFamily="34" charset="0"/>
                          <a:cs typeface="Arial" pitchFamily="34" charset="0"/>
                        </a:rPr>
                        <a:t>А- Алиментарни тракт и метаболизам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Arial" pitchFamily="34" charset="0"/>
                          <a:cs typeface="Arial" pitchFamily="34" charset="0"/>
                        </a:rPr>
                        <a:t>L</a:t>
                      </a:r>
                      <a:r>
                        <a:rPr lang="sr-Cyrl-RS" sz="1400" b="0" dirty="0" smtClean="0">
                          <a:latin typeface="Arial" pitchFamily="34" charset="0"/>
                          <a:cs typeface="Arial" pitchFamily="34" charset="0"/>
                        </a:rPr>
                        <a:t>- Антинеопластици и имуномодулатори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9592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B-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 Крв и крвотворни органи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- Мишићно костни систем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9592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C-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 Кардиоваскуларни систем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- Нервни систем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9592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D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- Кожа</a:t>
                      </a:r>
                      <a:r>
                        <a:rPr lang="sr-Cyrl-RS" sz="1400" baseline="0" dirty="0" smtClean="0">
                          <a:latin typeface="Arial" pitchFamily="34" charset="0"/>
                          <a:cs typeface="Arial" pitchFamily="34" charset="0"/>
                        </a:rPr>
                        <a:t> и поткожно ткиво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- Антипаразитни производи, инсектициди и средства за заштиту</a:t>
                      </a:r>
                      <a:r>
                        <a:rPr lang="sr-Cyrl-RS" sz="1400" baseline="0" dirty="0" smtClean="0">
                          <a:latin typeface="Arial" pitchFamily="34" charset="0"/>
                          <a:cs typeface="Arial" pitchFamily="34" charset="0"/>
                        </a:rPr>
                        <a:t> од инсеката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9592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G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- Генитоуринарни систем и полни органи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- респираторни систем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9081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-Хормонски</a:t>
                      </a:r>
                      <a:r>
                        <a:rPr lang="sr-Cyrl-RS" sz="1400" baseline="0" dirty="0" smtClean="0">
                          <a:latin typeface="Arial" pitchFamily="34" charset="0"/>
                          <a:cs typeface="Arial" pitchFamily="34" charset="0"/>
                        </a:rPr>
                        <a:t> препарати за системску примену, искључујући полне хормоне и инсулин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- сензорни органи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9592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J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- Антиинфективни</a:t>
                      </a:r>
                      <a:r>
                        <a:rPr lang="sr-Cyrl-RS" sz="1400" baseline="0" dirty="0" smtClean="0">
                          <a:latin typeface="Arial" pitchFamily="34" charset="0"/>
                          <a:cs typeface="Arial" pitchFamily="34" charset="0"/>
                        </a:rPr>
                        <a:t> лекови за системску примену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V </a:t>
                      </a:r>
                      <a:r>
                        <a:rPr lang="sr-Cyrl-RS" sz="1400" dirty="0" smtClean="0">
                          <a:latin typeface="Arial" pitchFamily="34" charset="0"/>
                          <a:cs typeface="Arial" pitchFamily="34" charset="0"/>
                        </a:rPr>
                        <a:t>–остало</a:t>
                      </a:r>
                      <a:endParaRPr lang="en-US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лекова </a:t>
            </a:r>
            <a:r>
              <a:rPr lang="en-US" dirty="0" smtClean="0"/>
              <a:t>– II </a:t>
            </a:r>
            <a:r>
              <a:rPr lang="sr-Cyrl-RS" dirty="0" smtClean="0"/>
              <a:t>ниво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Терапијска</a:t>
            </a:r>
            <a:r>
              <a:rPr lang="en-US" dirty="0" smtClean="0"/>
              <a:t> </a:t>
            </a:r>
            <a:r>
              <a:rPr lang="sr-Cyrl-RS" dirty="0" smtClean="0"/>
              <a:t>група</a:t>
            </a:r>
            <a:r>
              <a:rPr lang="en-US" dirty="0" smtClean="0"/>
              <a:t> </a:t>
            </a:r>
            <a:r>
              <a:rPr lang="sr-Cyrl-RS" dirty="0" smtClean="0"/>
              <a:t>којој припада лек</a:t>
            </a:r>
            <a:endParaRPr lang="en-US" dirty="0" smtClean="0"/>
          </a:p>
          <a:p>
            <a:r>
              <a:rPr lang="sr-Cyrl-RS" dirty="0" smtClean="0"/>
              <a:t>Означава се са два арапска броја</a:t>
            </a:r>
          </a:p>
          <a:p>
            <a:endParaRPr lang="sr-Cyrl-RS" dirty="0" smtClean="0"/>
          </a:p>
          <a:p>
            <a:r>
              <a:rPr lang="sr-Cyrl-RS" dirty="0" smtClean="0"/>
              <a:t>нпр</a:t>
            </a:r>
            <a:r>
              <a:rPr lang="en-US" dirty="0" smtClean="0"/>
              <a:t>. </a:t>
            </a:r>
            <a:r>
              <a:rPr lang="sr-Cyrl-RS" dirty="0" smtClean="0"/>
              <a:t>А</a:t>
            </a:r>
            <a:r>
              <a:rPr lang="en-US" dirty="0" smtClean="0"/>
              <a:t>10: </a:t>
            </a:r>
            <a:r>
              <a:rPr lang="sr-Cyrl-RS" dirty="0" smtClean="0"/>
              <a:t>лекови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лечење</a:t>
            </a:r>
            <a:r>
              <a:rPr lang="en-US" dirty="0" smtClean="0"/>
              <a:t> </a:t>
            </a:r>
            <a:r>
              <a:rPr lang="sr-Cyrl-RS" dirty="0" smtClean="0"/>
              <a:t>дијабетеса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лекова </a:t>
            </a:r>
            <a:r>
              <a:rPr lang="en-US" dirty="0" smtClean="0"/>
              <a:t>– III </a:t>
            </a:r>
            <a:r>
              <a:rPr lang="sr-Cyrl-RS" dirty="0" smtClean="0"/>
              <a:t>ниво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Фармаколошка</a:t>
            </a:r>
            <a:r>
              <a:rPr lang="en-US" dirty="0" smtClean="0"/>
              <a:t> </a:t>
            </a:r>
            <a:r>
              <a:rPr lang="sr-Cyrl-RS" dirty="0" smtClean="0"/>
              <a:t>подгрупа</a:t>
            </a:r>
            <a:endParaRPr lang="en-US" dirty="0" smtClean="0"/>
          </a:p>
          <a:p>
            <a:r>
              <a:rPr lang="sr-Cyrl-RS" dirty="0" smtClean="0"/>
              <a:t>Означава се великим словом</a:t>
            </a:r>
          </a:p>
          <a:p>
            <a:endParaRPr lang="sr-Cyrl-RS" dirty="0" smtClean="0"/>
          </a:p>
          <a:p>
            <a:r>
              <a:rPr lang="sr-Cyrl-RS" dirty="0" smtClean="0"/>
              <a:t>нпр</a:t>
            </a:r>
            <a:r>
              <a:rPr lang="en-US" dirty="0" smtClean="0"/>
              <a:t>. A10B: </a:t>
            </a:r>
            <a:r>
              <a:rPr lang="sr-Cyrl-RS" dirty="0" smtClean="0"/>
              <a:t>орални</a:t>
            </a:r>
            <a:r>
              <a:rPr lang="en-US" dirty="0" smtClean="0"/>
              <a:t> </a:t>
            </a:r>
            <a:r>
              <a:rPr lang="sr-Cyrl-RS" dirty="0" smtClean="0"/>
              <a:t>антидијабетици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лекова </a:t>
            </a:r>
            <a:r>
              <a:rPr lang="en-US" dirty="0" smtClean="0"/>
              <a:t>– IV </a:t>
            </a:r>
            <a:r>
              <a:rPr lang="sr-Cyrl-RS" dirty="0" smtClean="0"/>
              <a:t>ниво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Хемијска</a:t>
            </a:r>
            <a:r>
              <a:rPr lang="en-US" dirty="0" smtClean="0"/>
              <a:t> </a:t>
            </a:r>
            <a:r>
              <a:rPr lang="sr-Cyrl-RS" dirty="0" smtClean="0"/>
              <a:t>подгрупа</a:t>
            </a:r>
            <a:r>
              <a:rPr lang="en-US" dirty="0" smtClean="0"/>
              <a:t> </a:t>
            </a:r>
          </a:p>
          <a:p>
            <a:r>
              <a:rPr lang="sr-Cyrl-RS" dirty="0" smtClean="0"/>
              <a:t>Означава се великим словом</a:t>
            </a:r>
          </a:p>
          <a:p>
            <a:endParaRPr lang="sr-Cyrl-RS" dirty="0" smtClean="0"/>
          </a:p>
          <a:p>
            <a:r>
              <a:rPr lang="sr-Cyrl-RS" dirty="0" smtClean="0"/>
              <a:t>нпр</a:t>
            </a:r>
            <a:r>
              <a:rPr lang="en-US" dirty="0" smtClean="0"/>
              <a:t>. A10BA: </a:t>
            </a:r>
            <a:r>
              <a:rPr lang="sr-Cyrl-RS" dirty="0" smtClean="0"/>
              <a:t>бигванидини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лекова </a:t>
            </a:r>
            <a:r>
              <a:rPr lang="en-US" dirty="0" smtClean="0"/>
              <a:t>– V </a:t>
            </a:r>
            <a:r>
              <a:rPr lang="sr-Cyrl-RS" dirty="0" smtClean="0"/>
              <a:t>ниво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sr-Cyrl-RS" dirty="0" smtClean="0"/>
              <a:t>хемијски (х</a:t>
            </a:r>
            <a:r>
              <a:rPr lang="sr-Latn-CS" dirty="0" smtClean="0"/>
              <a:t>емијска супстанца</a:t>
            </a:r>
            <a:r>
              <a:rPr lang="sr-Cyrl-RS" dirty="0" smtClean="0"/>
              <a:t>, специфичан</a:t>
            </a:r>
            <a:r>
              <a:rPr lang="en-US" dirty="0" smtClean="0"/>
              <a:t> </a:t>
            </a:r>
            <a:r>
              <a:rPr lang="sr-Cyrl-RS" dirty="0" smtClean="0"/>
              <a:t>лек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молекул</a:t>
            </a:r>
            <a:r>
              <a:rPr lang="en-US" dirty="0" smtClean="0"/>
              <a:t>) </a:t>
            </a:r>
            <a:endParaRPr lang="sr-Cyrl-RS" dirty="0" smtClean="0"/>
          </a:p>
          <a:p>
            <a:r>
              <a:rPr lang="sr-Cyrl-RS" dirty="0" smtClean="0"/>
              <a:t>Означава се са два арапска броја </a:t>
            </a:r>
          </a:p>
          <a:p>
            <a:endParaRPr lang="en-US" dirty="0" smtClean="0"/>
          </a:p>
          <a:p>
            <a:r>
              <a:rPr lang="sr-Cyrl-RS" dirty="0" smtClean="0"/>
              <a:t>нпр</a:t>
            </a:r>
            <a:r>
              <a:rPr lang="en-US" dirty="0" smtClean="0"/>
              <a:t>. </a:t>
            </a:r>
            <a:r>
              <a:rPr lang="en-US" dirty="0"/>
              <a:t>A10BA02: </a:t>
            </a:r>
            <a:r>
              <a:rPr lang="sr-Cyrl-RS" dirty="0" smtClean="0"/>
              <a:t>метформин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A10BA02 </a:t>
            </a:r>
            <a:r>
              <a:rPr lang="sr-Cyrl-RS" dirty="0" smtClean="0"/>
              <a:t>метформин</a:t>
            </a:r>
            <a:r>
              <a:rPr lang="en-US" dirty="0" smtClean="0"/>
              <a:t>:</a:t>
            </a:r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/>
              <a:t>A: </a:t>
            </a:r>
            <a:r>
              <a:rPr lang="sr-Cyrl-RS" dirty="0" smtClean="0"/>
              <a:t>Пробавни</a:t>
            </a:r>
            <a:r>
              <a:rPr lang="en-US" dirty="0" smtClean="0"/>
              <a:t> </a:t>
            </a:r>
            <a:r>
              <a:rPr lang="sr-Cyrl-RS" dirty="0" smtClean="0"/>
              <a:t>систем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метаболизам</a:t>
            </a:r>
            <a:r>
              <a:rPr lang="sr-Cyrl-RS" dirty="0"/>
              <a:t> </a:t>
            </a:r>
            <a:r>
              <a:rPr lang="sr-Cyrl-RS" dirty="0" smtClean="0"/>
              <a:t>(анатомска група)</a:t>
            </a:r>
            <a:endParaRPr lang="en-US" dirty="0"/>
          </a:p>
          <a:p>
            <a:r>
              <a:rPr lang="sr-Cyrl-RS" dirty="0" smtClean="0"/>
              <a:t>А</a:t>
            </a:r>
            <a:r>
              <a:rPr lang="en-US" dirty="0" smtClean="0"/>
              <a:t>10</a:t>
            </a:r>
            <a:r>
              <a:rPr lang="en-US" dirty="0"/>
              <a:t>: </a:t>
            </a:r>
            <a:r>
              <a:rPr lang="sr-Cyrl-RS" dirty="0" smtClean="0"/>
              <a:t>Лекови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лечење</a:t>
            </a:r>
            <a:r>
              <a:rPr lang="en-US" dirty="0" smtClean="0"/>
              <a:t> </a:t>
            </a:r>
            <a:r>
              <a:rPr lang="sr-Cyrl-RS" dirty="0" smtClean="0"/>
              <a:t>дијабетеса</a:t>
            </a:r>
            <a:r>
              <a:rPr lang="sr-Cyrl-RS" dirty="0"/>
              <a:t> </a:t>
            </a:r>
            <a:r>
              <a:rPr lang="sr-Cyrl-RS" dirty="0" smtClean="0"/>
              <a:t>(терапијска подгрупа)</a:t>
            </a:r>
            <a:endParaRPr lang="en-US" dirty="0"/>
          </a:p>
          <a:p>
            <a:r>
              <a:rPr lang="sr-Cyrl-RS" dirty="0" smtClean="0"/>
              <a:t>А</a:t>
            </a:r>
            <a:r>
              <a:rPr lang="en-US" dirty="0" smtClean="0"/>
              <a:t>10</a:t>
            </a:r>
            <a:r>
              <a:rPr lang="en-US" dirty="0"/>
              <a:t>B</a:t>
            </a:r>
            <a:r>
              <a:rPr lang="en-US" dirty="0" smtClean="0"/>
              <a:t>: </a:t>
            </a:r>
            <a:r>
              <a:rPr lang="sr-Cyrl-RS" dirty="0" smtClean="0"/>
              <a:t>Орални</a:t>
            </a:r>
            <a:r>
              <a:rPr lang="en-US" dirty="0" smtClean="0"/>
              <a:t> </a:t>
            </a:r>
            <a:r>
              <a:rPr lang="sr-Cyrl-RS" dirty="0" smtClean="0"/>
              <a:t>антидијабетици</a:t>
            </a:r>
            <a:r>
              <a:rPr lang="sr-Cyrl-RS" dirty="0"/>
              <a:t> </a:t>
            </a:r>
            <a:r>
              <a:rPr lang="sr-Cyrl-RS" dirty="0" smtClean="0"/>
              <a:t>(фармаколошка подгрупа)</a:t>
            </a:r>
            <a:endParaRPr lang="en-US" dirty="0"/>
          </a:p>
          <a:p>
            <a:r>
              <a:rPr lang="sr-Cyrl-RS" dirty="0" smtClean="0"/>
              <a:t>А</a:t>
            </a:r>
            <a:r>
              <a:rPr lang="en-US" dirty="0" smtClean="0"/>
              <a:t>10</a:t>
            </a:r>
            <a:r>
              <a:rPr lang="en-US" dirty="0"/>
              <a:t>B</a:t>
            </a:r>
            <a:r>
              <a:rPr lang="sr-Cyrl-RS" dirty="0" smtClean="0"/>
              <a:t>А</a:t>
            </a:r>
            <a:r>
              <a:rPr lang="en-US" dirty="0" smtClean="0"/>
              <a:t>: </a:t>
            </a:r>
            <a:r>
              <a:rPr lang="sr-Cyrl-RS" dirty="0" smtClean="0"/>
              <a:t>Бигванидини</a:t>
            </a:r>
            <a:r>
              <a:rPr lang="sr-Cyrl-RS" dirty="0"/>
              <a:t> </a:t>
            </a:r>
            <a:r>
              <a:rPr lang="sr-Cyrl-RS" dirty="0" smtClean="0"/>
              <a:t>(хемијска подгрупа)</a:t>
            </a:r>
            <a:endParaRPr lang="en-US" dirty="0"/>
          </a:p>
          <a:p>
            <a:r>
              <a:rPr lang="sr-Cyrl-RS" dirty="0" smtClean="0"/>
              <a:t>А</a:t>
            </a:r>
            <a:r>
              <a:rPr lang="en-US" dirty="0" smtClean="0"/>
              <a:t>10</a:t>
            </a:r>
            <a:r>
              <a:rPr lang="en-US" dirty="0"/>
              <a:t>B</a:t>
            </a:r>
            <a:r>
              <a:rPr lang="sr-Cyrl-RS" dirty="0" smtClean="0"/>
              <a:t>А</a:t>
            </a:r>
            <a:r>
              <a:rPr lang="en-US" dirty="0" smtClean="0"/>
              <a:t>02</a:t>
            </a:r>
            <a:r>
              <a:rPr lang="en-US" dirty="0"/>
              <a:t>: </a:t>
            </a:r>
            <a:r>
              <a:rPr lang="sr-Cyrl-RS" dirty="0" smtClean="0"/>
              <a:t>Метформин</a:t>
            </a:r>
            <a:r>
              <a:rPr lang="sr-Cyrl-RS" dirty="0"/>
              <a:t> </a:t>
            </a:r>
            <a:r>
              <a:rPr lang="sr-Cyrl-RS" dirty="0" smtClean="0"/>
              <a:t>(хемијска супстанца)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Називи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Могу бити различити, у зависности од контекста у којем се користе</a:t>
            </a:r>
          </a:p>
          <a:p>
            <a:endParaRPr lang="sr-Cyrl-RS" dirty="0" smtClean="0"/>
          </a:p>
          <a:p>
            <a:pPr lvl="1"/>
            <a:r>
              <a:rPr lang="sr-Cyrl-RS" sz="2400" dirty="0" smtClean="0"/>
              <a:t>Хемијски</a:t>
            </a:r>
          </a:p>
          <a:p>
            <a:pPr lvl="1"/>
            <a:r>
              <a:rPr lang="sr-Cyrl-RS" sz="2400" dirty="0" smtClean="0"/>
              <a:t>Лабораторијски</a:t>
            </a:r>
          </a:p>
          <a:p>
            <a:pPr lvl="1"/>
            <a:r>
              <a:rPr lang="sr-Cyrl-RS" sz="2400" dirty="0" smtClean="0"/>
              <a:t>Међународни</a:t>
            </a:r>
          </a:p>
          <a:p>
            <a:pPr lvl="1"/>
            <a:r>
              <a:rPr lang="sr-Cyrl-RS" sz="2400" dirty="0" smtClean="0"/>
              <a:t>Заштићени</a:t>
            </a:r>
          </a:p>
          <a:p>
            <a:pPr lvl="1"/>
            <a:r>
              <a:rPr lang="sr-Cyrl-RS" sz="2400" dirty="0" smtClean="0"/>
              <a:t>Фармакопејски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С</a:t>
            </a:r>
            <a:r>
              <a:rPr lang="en-US" dirty="0" smtClean="0"/>
              <a:t>10</a:t>
            </a:r>
            <a:r>
              <a:rPr lang="sr-Cyrl-RS" dirty="0" smtClean="0"/>
              <a:t>А</a:t>
            </a:r>
            <a:r>
              <a:rPr lang="en-US" dirty="0" smtClean="0"/>
              <a:t>A0</a:t>
            </a:r>
            <a:r>
              <a:rPr lang="sr-Cyrl-RS" dirty="0" smtClean="0"/>
              <a:t>5</a:t>
            </a:r>
            <a:r>
              <a:rPr lang="en-US" dirty="0" smtClean="0"/>
              <a:t> </a:t>
            </a:r>
            <a:r>
              <a:rPr lang="sr-Cyrl-RS" dirty="0" smtClean="0"/>
              <a:t>аторвастатин</a:t>
            </a:r>
            <a:r>
              <a:rPr lang="en-US" dirty="0" smtClean="0"/>
              <a:t>:</a:t>
            </a:r>
          </a:p>
          <a:p>
            <a:endParaRPr lang="sr-Cyrl-RS" b="1" dirty="0" smtClean="0"/>
          </a:p>
          <a:p>
            <a:r>
              <a:rPr lang="en-US" dirty="0" smtClean="0"/>
              <a:t>C</a:t>
            </a:r>
            <a:r>
              <a:rPr lang="sr-Cyrl-RS" dirty="0" smtClean="0"/>
              <a:t>: Кардиоваскуларни систем (анатомска група)</a:t>
            </a:r>
            <a:endParaRPr lang="en-US" dirty="0" smtClean="0"/>
          </a:p>
          <a:p>
            <a:r>
              <a:rPr lang="en-US" dirty="0" smtClean="0"/>
              <a:t>C10</a:t>
            </a:r>
            <a:r>
              <a:rPr lang="sr-Cyrl-RS" dirty="0" smtClean="0"/>
              <a:t>: Лекови који смањују липиде у серуму (терапијска подгрупа)</a:t>
            </a:r>
            <a:endParaRPr lang="en-US" dirty="0" smtClean="0"/>
          </a:p>
          <a:p>
            <a:r>
              <a:rPr lang="en-US" dirty="0" smtClean="0"/>
              <a:t>C10A</a:t>
            </a:r>
            <a:r>
              <a:rPr lang="sr-Cyrl-RS" dirty="0" smtClean="0"/>
              <a:t>: Лекови који смањују холестерол и триглицериде (фармаколошка подгрупа)</a:t>
            </a:r>
            <a:endParaRPr lang="en-US" dirty="0" smtClean="0"/>
          </a:p>
          <a:p>
            <a:r>
              <a:rPr lang="en-US" dirty="0" smtClean="0"/>
              <a:t>C10AA</a:t>
            </a:r>
            <a:r>
              <a:rPr lang="sr-Cyrl-RS" dirty="0" smtClean="0"/>
              <a:t>: Инхибитори </a:t>
            </a:r>
            <a:r>
              <a:rPr lang="en-US" dirty="0" smtClean="0"/>
              <a:t>HMG-</a:t>
            </a:r>
            <a:r>
              <a:rPr lang="en-US" dirty="0" err="1" smtClean="0"/>
              <a:t>CoA</a:t>
            </a:r>
            <a:r>
              <a:rPr lang="en-US" dirty="0" smtClean="0"/>
              <a:t> </a:t>
            </a:r>
            <a:r>
              <a:rPr lang="sr-Cyrl-RS" dirty="0" smtClean="0"/>
              <a:t>редуктазе (хемијска подгрупа)</a:t>
            </a:r>
            <a:endParaRPr lang="en-US" dirty="0" smtClean="0"/>
          </a:p>
          <a:p>
            <a:r>
              <a:rPr lang="en-US" dirty="0" smtClean="0"/>
              <a:t>C10AA05</a:t>
            </a:r>
            <a:r>
              <a:rPr lang="sr-Cyrl-RS" dirty="0" smtClean="0"/>
              <a:t>: Аторвастатин (хемијска супстанца)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Поједини лекови имају непотпуне </a:t>
            </a:r>
            <a:r>
              <a:rPr lang="en-US" dirty="0"/>
              <a:t>ATC</a:t>
            </a:r>
            <a:r>
              <a:rPr lang="sr-Cyrl-RS" dirty="0"/>
              <a:t> </a:t>
            </a:r>
            <a:r>
              <a:rPr lang="sr-Cyrl-RS" dirty="0" smtClean="0"/>
              <a:t>шифре те уместо </a:t>
            </a:r>
            <a:r>
              <a:rPr lang="sr-Cyrl-RS" dirty="0"/>
              <a:t>нпр. последња два броја (хемијски ниво) </a:t>
            </a:r>
            <a:r>
              <a:rPr lang="sr-Cyrl-RS" dirty="0" smtClean="0"/>
              <a:t>налазе </a:t>
            </a:r>
            <a:r>
              <a:rPr lang="sr-Cyrl-RS" dirty="0"/>
              <a:t>се две тачкице- </a:t>
            </a:r>
          </a:p>
          <a:p>
            <a:pPr lvl="1"/>
            <a:r>
              <a:rPr lang="sr-Cyrl-RS" sz="2000" dirty="0" smtClean="0"/>
              <a:t>или није извршена даља подела </a:t>
            </a:r>
          </a:p>
          <a:p>
            <a:pPr lvl="1"/>
            <a:r>
              <a:rPr lang="sr-Cyrl-RS" sz="2000" dirty="0" smtClean="0"/>
              <a:t>или датом поделом није обухваћен </a:t>
            </a:r>
            <a:r>
              <a:rPr lang="en-US" sz="2000" dirty="0" smtClean="0"/>
              <a:t>INN</a:t>
            </a:r>
            <a:r>
              <a:rPr lang="sr-Cyrl-RS" sz="2000" dirty="0" smtClean="0"/>
              <a:t> лека</a:t>
            </a:r>
          </a:p>
          <a:p>
            <a:pPr lvl="1">
              <a:buNone/>
            </a:pPr>
            <a:endParaRPr lang="sr-Cyrl-RS" sz="2000" dirty="0" smtClean="0"/>
          </a:p>
          <a:p>
            <a:pPr lvl="1"/>
            <a:r>
              <a:rPr lang="sr-Cyrl-RS" sz="2000" dirty="0" smtClean="0"/>
              <a:t>Нпр. </a:t>
            </a:r>
            <a:r>
              <a:rPr lang="en-US" sz="2000" dirty="0" smtClean="0"/>
              <a:t>V09..</a:t>
            </a:r>
            <a:r>
              <a:rPr lang="sr-Cyrl-RS" sz="2000" dirty="0" smtClean="0"/>
              <a:t> - натријум</a:t>
            </a:r>
            <a:r>
              <a:rPr lang="en-US" sz="2000" dirty="0" smtClean="0"/>
              <a:t>-</a:t>
            </a:r>
            <a:r>
              <a:rPr lang="sr-Cyrl-RS" sz="2000" dirty="0" smtClean="0"/>
              <a:t>пертехнетат</a:t>
            </a:r>
            <a:r>
              <a:rPr lang="en-US" sz="2000" dirty="0" smtClean="0"/>
              <a:t> (Tc-99m)</a:t>
            </a:r>
            <a:endParaRPr lang="sr-Cyrl-RS" sz="2000" dirty="0" smtClean="0"/>
          </a:p>
          <a:p>
            <a:pPr lvl="2"/>
            <a:r>
              <a:rPr lang="en-US" sz="1600" dirty="0" smtClean="0"/>
              <a:t>V</a:t>
            </a:r>
            <a:r>
              <a:rPr lang="sr-Cyrl-RS" sz="1600" dirty="0" smtClean="0"/>
              <a:t>- остало</a:t>
            </a:r>
          </a:p>
          <a:p>
            <a:pPr lvl="2"/>
            <a:r>
              <a:rPr lang="sr-Cyrl-RS" sz="1600" dirty="0" smtClean="0"/>
              <a:t>09- радиофармацеутици за дијагностику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8112"/>
            <a:ext cx="9144000" cy="55172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Palatino Linotype" pitchFamily="18" charset="0"/>
            </a:endParaRPr>
          </a:p>
          <a:p>
            <a:pPr lvl="1">
              <a:lnSpc>
                <a:spcPct val="90000"/>
              </a:lnSpc>
            </a:pPr>
            <a:r>
              <a:rPr lang="sr-Cyrl-RS" dirty="0" smtClean="0"/>
              <a:t>Препарати са истим </a:t>
            </a:r>
            <a:r>
              <a:rPr lang="en-US" dirty="0" smtClean="0"/>
              <a:t>INN </a:t>
            </a:r>
            <a:r>
              <a:rPr lang="sr-Cyrl-RS" dirty="0" smtClean="0"/>
              <a:t>и истом терапијском применом могу имати исти </a:t>
            </a:r>
            <a:r>
              <a:rPr lang="en-US" dirty="0" smtClean="0"/>
              <a:t>ATC</a:t>
            </a:r>
            <a:r>
              <a:rPr lang="sr-Cyrl-RS" dirty="0" smtClean="0"/>
              <a:t> код без обзира на дозу, фармацеутски облик и паковање</a:t>
            </a:r>
          </a:p>
          <a:p>
            <a:pPr lvl="1">
              <a:lnSpc>
                <a:spcPct val="90000"/>
              </a:lnSpc>
            </a:pPr>
            <a:r>
              <a:rPr lang="sr-Cyrl-RS" dirty="0" smtClean="0"/>
              <a:t>Препарати са истим </a:t>
            </a:r>
            <a:r>
              <a:rPr lang="en-US" dirty="0" smtClean="0"/>
              <a:t>INN</a:t>
            </a:r>
            <a:r>
              <a:rPr lang="sr-Cyrl-RS" dirty="0" smtClean="0"/>
              <a:t> а различитом терапијском индикацијом могу имати различити </a:t>
            </a:r>
            <a:r>
              <a:rPr lang="en-US" dirty="0" smtClean="0"/>
              <a:t>ATC</a:t>
            </a:r>
            <a:r>
              <a:rPr lang="sr-Cyrl-RS" dirty="0" smtClean="0"/>
              <a:t> код </a:t>
            </a:r>
          </a:p>
          <a:p>
            <a:pPr lvl="1">
              <a:lnSpc>
                <a:spcPct val="90000"/>
              </a:lnSpc>
            </a:pPr>
            <a:r>
              <a:rPr lang="sr-Cyrl-RS" dirty="0" smtClean="0"/>
              <a:t>Препарати за системску и локалну употребу (таблете и  аеросол) могу имати различити </a:t>
            </a:r>
            <a:r>
              <a:rPr lang="en-US" dirty="0" smtClean="0"/>
              <a:t>ATC</a:t>
            </a:r>
            <a:r>
              <a:rPr lang="sr-Cyrl-RS" dirty="0" smtClean="0"/>
              <a:t> код  </a:t>
            </a:r>
            <a:endParaRPr lang="en-US" dirty="0" smtClean="0"/>
          </a:p>
          <a:p>
            <a:pPr lvl="1"/>
            <a:endParaRPr lang="ru-RU" sz="2000" dirty="0" smtClean="0">
              <a:latin typeface="Palatino Linotype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4005064"/>
          <a:ext cx="7848873" cy="2620888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616291"/>
                <a:gridCol w="2616291"/>
                <a:gridCol w="2616291"/>
              </a:tblGrid>
              <a:tr h="396044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ATC</a:t>
                      </a:r>
                      <a:r>
                        <a:rPr lang="sr-Cyrl-RS" sz="1700" dirty="0" smtClean="0"/>
                        <a:t> код 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INN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RS" sz="1700" dirty="0" smtClean="0"/>
                        <a:t>Заштићено име</a:t>
                      </a:r>
                      <a:r>
                        <a:rPr lang="en-US" sz="1700" dirty="0" smtClean="0"/>
                        <a:t>,</a:t>
                      </a:r>
                      <a:r>
                        <a:rPr lang="sr-Cyrl-RS" sz="1700" dirty="0" smtClean="0"/>
                        <a:t> доза, фармацеутски облик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960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C09AA02</a:t>
                      </a:r>
                      <a:endParaRPr lang="en-US" sz="17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700" dirty="0" smtClean="0"/>
                        <a:t>Еналаприл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baseline="0" dirty="0" err="1" smtClean="0"/>
                        <a:t>Prilenap</a:t>
                      </a:r>
                      <a:r>
                        <a:rPr lang="en-US" sz="1700" baseline="30000" dirty="0" smtClean="0"/>
                        <a:t>©</a:t>
                      </a:r>
                      <a:r>
                        <a:rPr lang="en-US" sz="1700" baseline="0" dirty="0" smtClean="0"/>
                        <a:t>  10 mg </a:t>
                      </a:r>
                      <a:r>
                        <a:rPr lang="sr-Cyrl-RS" sz="1700" baseline="0" dirty="0" smtClean="0"/>
                        <a:t>таблета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C09AA02</a:t>
                      </a:r>
                      <a:endParaRPr lang="en-US" sz="17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700" dirty="0" smtClean="0"/>
                        <a:t>Еналаприл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Enap</a:t>
                      </a:r>
                      <a:r>
                        <a:rPr lang="en-US" sz="1700" baseline="30000" dirty="0" smtClean="0"/>
                        <a:t>©</a:t>
                      </a:r>
                      <a:r>
                        <a:rPr lang="en-US" sz="1700" baseline="0" dirty="0" smtClean="0"/>
                        <a:t> 20 mg </a:t>
                      </a:r>
                      <a:r>
                        <a:rPr lang="sr-Cyrl-RS" sz="1700" baseline="0" dirty="0" smtClean="0"/>
                        <a:t>таблета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D01AC01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700" dirty="0" smtClean="0"/>
                        <a:t>Клотримазол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Canesten</a:t>
                      </a:r>
                      <a:r>
                        <a:rPr lang="en-US" sz="1700" baseline="30000" dirty="0" smtClean="0"/>
                        <a:t>©</a:t>
                      </a:r>
                      <a:r>
                        <a:rPr lang="en-US" sz="1700" dirty="0" smtClean="0"/>
                        <a:t> 1% </a:t>
                      </a:r>
                      <a:r>
                        <a:rPr lang="sr-Cyrl-RS" sz="1700" dirty="0" smtClean="0"/>
                        <a:t>раствор</a:t>
                      </a:r>
                      <a:r>
                        <a:rPr lang="en-US" sz="1700" dirty="0" smtClean="0"/>
                        <a:t> </a:t>
                      </a:r>
                      <a:r>
                        <a:rPr lang="sr-Cyrl-RS" sz="1700" dirty="0" smtClean="0"/>
                        <a:t>за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sr-Cyrl-RS" sz="1700" baseline="0" dirty="0" smtClean="0"/>
                        <a:t>кожу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G01AF02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700" dirty="0" smtClean="0"/>
                        <a:t>Клотримазол</a:t>
                      </a:r>
                      <a:endParaRPr lang="en-US" sz="1700" dirty="0" smtClean="0"/>
                    </a:p>
                    <a:p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Canesten</a:t>
                      </a:r>
                      <a:r>
                        <a:rPr lang="en-US" sz="1700" baseline="30000" dirty="0" smtClean="0"/>
                        <a:t>©</a:t>
                      </a:r>
                      <a:r>
                        <a:rPr lang="en-US" sz="1700" dirty="0" smtClean="0"/>
                        <a:t> 500</a:t>
                      </a:r>
                      <a:r>
                        <a:rPr lang="sr-Cyrl-RS" sz="1700" dirty="0" smtClean="0"/>
                        <a:t> </a:t>
                      </a:r>
                      <a:r>
                        <a:rPr lang="en-US" sz="1700" dirty="0" smtClean="0"/>
                        <a:t>mg </a:t>
                      </a:r>
                      <a:r>
                        <a:rPr lang="sr-Cyrl-RS" sz="1700" dirty="0" smtClean="0"/>
                        <a:t>вагинална</a:t>
                      </a:r>
                      <a:r>
                        <a:rPr lang="en-US" sz="1700" dirty="0" smtClean="0"/>
                        <a:t> </a:t>
                      </a:r>
                      <a:r>
                        <a:rPr lang="sr-Cyrl-RS" sz="1700" dirty="0" smtClean="0"/>
                        <a:t>таблета</a:t>
                      </a:r>
                      <a:endParaRPr lang="en-US" sz="17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67533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 </a:t>
            </a:r>
            <a:r>
              <a:rPr lang="en-US" dirty="0" err="1" smtClean="0"/>
              <a:t>класификација</a:t>
            </a:r>
            <a:r>
              <a:rPr lang="sr-Cyrl-RS" dirty="0" smtClean="0"/>
              <a:t>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8112"/>
            <a:ext cx="9144000" cy="55172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Palatino Linotype" pitchFamily="18" charset="0"/>
            </a:endParaRPr>
          </a:p>
          <a:p>
            <a:pPr lvl="1">
              <a:lnSpc>
                <a:spcPct val="90000"/>
              </a:lnSpc>
            </a:pPr>
            <a:r>
              <a:rPr lang="sr-Cyrl-CS" sz="2400" dirty="0" smtClean="0"/>
              <a:t>Аспирин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B</a:t>
            </a:r>
            <a:r>
              <a:rPr lang="sr-Cyrl-CS" sz="2000" dirty="0" smtClean="0"/>
              <a:t>01А</a:t>
            </a:r>
            <a:r>
              <a:rPr lang="en-US" sz="2000" dirty="0" smtClean="0"/>
              <a:t>C</a:t>
            </a:r>
            <a:r>
              <a:rPr lang="sr-Cyrl-CS" sz="2000" dirty="0" smtClean="0"/>
              <a:t>06, инхибитори агрегације тромбоцита</a:t>
            </a:r>
          </a:p>
          <a:p>
            <a:pPr lvl="2">
              <a:lnSpc>
                <a:spcPct val="90000"/>
              </a:lnSpc>
            </a:pPr>
            <a:r>
              <a:rPr lang="sr-Cyrl-CS" sz="2000" dirty="0" smtClean="0"/>
              <a:t>Н02</a:t>
            </a:r>
            <a:r>
              <a:rPr lang="en-US" sz="2000" dirty="0" smtClean="0"/>
              <a:t>B</a:t>
            </a:r>
            <a:r>
              <a:rPr lang="sr-Cyrl-CS" sz="2000" dirty="0" smtClean="0"/>
              <a:t>А01, аналгетици и антипиретици</a:t>
            </a:r>
            <a:endParaRPr lang="en-US" sz="2000" dirty="0" smtClean="0"/>
          </a:p>
          <a:p>
            <a:pPr lvl="2">
              <a:lnSpc>
                <a:spcPct val="90000"/>
              </a:lnSpc>
              <a:buNone/>
            </a:pPr>
            <a:endParaRPr lang="sr-Cyrl-CS" sz="2000" dirty="0" smtClean="0"/>
          </a:p>
          <a:p>
            <a:pPr lvl="1">
              <a:lnSpc>
                <a:spcPct val="90000"/>
              </a:lnSpc>
            </a:pPr>
            <a:r>
              <a:rPr lang="sr-Cyrl-CS" sz="2400" dirty="0" smtClean="0"/>
              <a:t>Метронидазол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P01AB01 </a:t>
            </a:r>
            <a:r>
              <a:rPr lang="sr-Cyrl-CS" sz="2000" dirty="0" smtClean="0"/>
              <a:t>антипаразитарни лек (</a:t>
            </a:r>
            <a:r>
              <a:rPr lang="en-US" sz="2000" dirty="0" smtClean="0"/>
              <a:t>P</a:t>
            </a:r>
            <a:r>
              <a:rPr lang="sr-Cyrl-CS" sz="2000" dirty="0" smtClean="0"/>
              <a:t>)</a:t>
            </a:r>
            <a:r>
              <a:rPr lang="en-US" sz="2000" dirty="0" smtClean="0"/>
              <a:t> </a:t>
            </a:r>
            <a:r>
              <a:rPr lang="en-US" sz="2000" dirty="0" err="1" smtClean="0"/>
              <a:t>Orvagil</a:t>
            </a:r>
            <a:r>
              <a:rPr lang="en-US" sz="2000" baseline="30000" dirty="0" smtClean="0"/>
              <a:t> ©</a:t>
            </a:r>
            <a:r>
              <a:rPr lang="en-US" sz="2000" dirty="0" smtClean="0"/>
              <a:t> 400 mg </a:t>
            </a:r>
            <a:r>
              <a:rPr lang="sr-Cyrl-RS" sz="2000" dirty="0" smtClean="0"/>
              <a:t>филм</a:t>
            </a:r>
            <a:r>
              <a:rPr lang="en-US" sz="2000" dirty="0" smtClean="0"/>
              <a:t> </a:t>
            </a:r>
            <a:r>
              <a:rPr lang="sr-Cyrl-RS" sz="2000" dirty="0" smtClean="0"/>
              <a:t>таблета</a:t>
            </a:r>
            <a:endParaRPr lang="en-US" sz="2000" dirty="0" smtClean="0"/>
          </a:p>
          <a:p>
            <a:pPr lvl="2">
              <a:lnSpc>
                <a:spcPct val="90000"/>
              </a:lnSpc>
            </a:pPr>
            <a:r>
              <a:rPr lang="sr-Cyrl-CS" sz="2000" dirty="0" smtClean="0"/>
              <a:t> </a:t>
            </a:r>
            <a:r>
              <a:rPr lang="en-US" sz="2000" dirty="0" smtClean="0"/>
              <a:t>J01XD01 </a:t>
            </a:r>
            <a:r>
              <a:rPr lang="sr-Cyrl-CS" sz="2000" dirty="0" smtClean="0"/>
              <a:t>антибиотик (Ј), </a:t>
            </a:r>
            <a:r>
              <a:rPr lang="en-US" sz="2000" dirty="0" smtClean="0"/>
              <a:t> </a:t>
            </a:r>
            <a:r>
              <a:rPr lang="en-US" sz="2000" dirty="0" err="1" smtClean="0"/>
              <a:t>Metronidazol</a:t>
            </a:r>
            <a:r>
              <a:rPr lang="en-US" sz="2000" dirty="0" smtClean="0"/>
              <a:t> 500mg/100</a:t>
            </a:r>
            <a:r>
              <a:rPr lang="sr-Cyrl-RS" sz="2000" dirty="0" smtClean="0"/>
              <a:t> </a:t>
            </a:r>
            <a:r>
              <a:rPr lang="en-US" sz="2000" dirty="0" smtClean="0"/>
              <a:t>ml </a:t>
            </a:r>
            <a:r>
              <a:rPr lang="sr-Cyrl-RS" sz="2000" dirty="0" smtClean="0"/>
              <a:t>раствор</a:t>
            </a:r>
            <a:r>
              <a:rPr lang="en-US" sz="2000" dirty="0" smtClean="0"/>
              <a:t> </a:t>
            </a:r>
            <a:r>
              <a:rPr lang="sr-Cyrl-RS" sz="2000" dirty="0" smtClean="0"/>
              <a:t>за</a:t>
            </a:r>
            <a:r>
              <a:rPr lang="en-US" sz="2000" dirty="0" smtClean="0"/>
              <a:t> </a:t>
            </a:r>
            <a:r>
              <a:rPr lang="sr-Cyrl-RS" sz="2000" dirty="0" smtClean="0"/>
              <a:t>инфузију</a:t>
            </a:r>
            <a:endParaRPr lang="en-US" sz="2000" dirty="0" smtClean="0"/>
          </a:p>
          <a:p>
            <a:pPr lvl="2">
              <a:lnSpc>
                <a:spcPct val="90000"/>
              </a:lnSpc>
            </a:pPr>
            <a:r>
              <a:rPr lang="en-US" sz="2000" dirty="0" smtClean="0"/>
              <a:t>D06BX01 </a:t>
            </a:r>
            <a:r>
              <a:rPr lang="sr-Cyrl-CS" sz="2000" dirty="0" smtClean="0"/>
              <a:t>дерматолошки препарат (</a:t>
            </a:r>
            <a:r>
              <a:rPr lang="en-US" sz="2000" dirty="0" smtClean="0"/>
              <a:t>D</a:t>
            </a:r>
            <a:r>
              <a:rPr lang="sr-Cyrl-CS" sz="2000" dirty="0" smtClean="0"/>
              <a:t>),</a:t>
            </a:r>
            <a:r>
              <a:rPr lang="en-US" sz="2000" dirty="0" smtClean="0"/>
              <a:t> </a:t>
            </a:r>
            <a:r>
              <a:rPr lang="en-US" sz="2000" dirty="0" err="1" smtClean="0"/>
              <a:t>Rozamet</a:t>
            </a:r>
            <a:r>
              <a:rPr lang="en-US" sz="2000" baseline="30000" dirty="0" smtClean="0"/>
              <a:t> ©</a:t>
            </a:r>
            <a:r>
              <a:rPr lang="en-US" sz="2000" dirty="0" smtClean="0"/>
              <a:t> 1% </a:t>
            </a:r>
            <a:r>
              <a:rPr lang="sr-Cyrl-RS" sz="2000" dirty="0" smtClean="0"/>
              <a:t>крем</a:t>
            </a:r>
            <a:endParaRPr lang="en-US" sz="2000" dirty="0" smtClean="0"/>
          </a:p>
          <a:p>
            <a:pPr lvl="2">
              <a:lnSpc>
                <a:spcPct val="90000"/>
              </a:lnSpc>
            </a:pPr>
            <a:r>
              <a:rPr lang="en-US" sz="2000" dirty="0" smtClean="0"/>
              <a:t>G01AF01 </a:t>
            </a:r>
            <a:r>
              <a:rPr lang="sr-Cyrl-CS" sz="2000" dirty="0" smtClean="0"/>
              <a:t>гинеколошки препарат (</a:t>
            </a:r>
            <a:r>
              <a:rPr lang="en-US" sz="2000" dirty="0" smtClean="0"/>
              <a:t>G</a:t>
            </a:r>
            <a:r>
              <a:rPr lang="sr-Cyrl-CS" sz="2000" dirty="0" smtClean="0"/>
              <a:t>)</a:t>
            </a:r>
            <a:r>
              <a:rPr lang="en-US" sz="2000" dirty="0" smtClean="0"/>
              <a:t> </a:t>
            </a:r>
            <a:r>
              <a:rPr lang="en-US" sz="2000" dirty="0" err="1" smtClean="0"/>
              <a:t>Arilin</a:t>
            </a:r>
            <a:r>
              <a:rPr lang="en-US" sz="2000" baseline="30000" dirty="0" smtClean="0"/>
              <a:t> © </a:t>
            </a:r>
            <a:r>
              <a:rPr lang="en-US" sz="2000" dirty="0" smtClean="0"/>
              <a:t>Rapid 1000 mg </a:t>
            </a:r>
            <a:r>
              <a:rPr lang="sr-Cyrl-RS" sz="2000" dirty="0" smtClean="0"/>
              <a:t>вагиторија</a:t>
            </a:r>
            <a:endParaRPr lang="sr-Cyrl-CS" sz="2000" dirty="0" smtClean="0"/>
          </a:p>
          <a:p>
            <a:pPr lvl="1"/>
            <a:endParaRPr lang="ru-RU" sz="2000" dirty="0" smtClean="0">
              <a:latin typeface="Palatino Linotype" pitchFamily="18" charset="0"/>
            </a:endParaRPr>
          </a:p>
        </p:txBody>
      </p:sp>
    </p:spTree>
  </p:cSld>
  <p:clrMapOvr>
    <a:masterClrMapping/>
  </p:clrMapOvr>
  <p:transition advTm="4168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ATC </a:t>
            </a:r>
            <a:r>
              <a:rPr lang="en-US" dirty="0" err="1" smtClean="0"/>
              <a:t>класификација</a:t>
            </a:r>
            <a:r>
              <a:rPr lang="sr-Cyrl-RS" dirty="0" smtClean="0"/>
              <a:t> лекова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8112"/>
            <a:ext cx="9144000" cy="55172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Palatino Linotype" pitchFamily="18" charset="0"/>
            </a:endParaRPr>
          </a:p>
          <a:p>
            <a:pPr lvl="1">
              <a:buNone/>
            </a:pPr>
            <a:endParaRPr lang="ru-RU" sz="2000" dirty="0" smtClean="0">
              <a:latin typeface="Palatino Linotype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328" y="2492896"/>
          <a:ext cx="6096000" cy="2595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Arial" pitchFamily="34" charset="0"/>
                          <a:cs typeface="Arial" pitchFamily="34" charset="0"/>
                        </a:rPr>
                        <a:t>Остеопороза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b="1" dirty="0" smtClean="0">
                          <a:latin typeface="Arial" pitchFamily="34" charset="0"/>
                          <a:cs typeface="Arial" pitchFamily="34" charset="0"/>
                        </a:rPr>
                        <a:t>Група</a:t>
                      </a:r>
                      <a:r>
                        <a:rPr lang="sr-Cyrl-RS" b="1" baseline="0" dirty="0" smtClean="0">
                          <a:latin typeface="Arial" pitchFamily="34" charset="0"/>
                          <a:cs typeface="Arial" pitchFamily="34" charset="0"/>
                        </a:rPr>
                        <a:t> лекова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ATC</a:t>
                      </a:r>
                      <a:r>
                        <a:rPr lang="sr-Cyrl-RS" b="1" dirty="0" smtClean="0">
                          <a:latin typeface="Arial" pitchFamily="34" charset="0"/>
                          <a:cs typeface="Arial" pitchFamily="34" charset="0"/>
                        </a:rPr>
                        <a:t> група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Arial" pitchFamily="34" charset="0"/>
                          <a:cs typeface="Arial" pitchFamily="34" charset="0"/>
                        </a:rPr>
                        <a:t>Витамин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D </a:t>
                      </a:r>
                      <a:r>
                        <a:rPr lang="sr-Cyrl-RS" dirty="0" smtClean="0">
                          <a:latin typeface="Arial" pitchFamily="34" charset="0"/>
                          <a:cs typeface="Arial" pitchFamily="34" charset="0"/>
                        </a:rPr>
                        <a:t>и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sr-Cyrl-RS" dirty="0" smtClean="0">
                          <a:latin typeface="Arial" pitchFamily="34" charset="0"/>
                          <a:cs typeface="Arial" pitchFamily="34" charset="0"/>
                        </a:rPr>
                        <a:t>аналози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A11CC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Arial" pitchFamily="34" charset="0"/>
                          <a:cs typeface="Arial" pitchFamily="34" charset="0"/>
                        </a:rPr>
                        <a:t>Суплементи калцијума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A12A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Arial" pitchFamily="34" charset="0"/>
                          <a:cs typeface="Arial" pitchFamily="34" charset="0"/>
                        </a:rPr>
                        <a:t>Естрогени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G03C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Arial" pitchFamily="34" charset="0"/>
                          <a:cs typeface="Arial" pitchFamily="34" charset="0"/>
                        </a:rPr>
                        <a:t>Калцитонин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H05BA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Arial" pitchFamily="34" charset="0"/>
                          <a:cs typeface="Arial" pitchFamily="34" charset="0"/>
                        </a:rPr>
                        <a:t>Бисфосфонати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M05BA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7624" y="1660738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 smtClean="0">
                <a:latin typeface="Arial" pitchFamily="34" charset="0"/>
                <a:cs typeface="Arial" pitchFamily="34" charset="0"/>
              </a:rPr>
              <a:t>Лекови са различитим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ATC</a:t>
            </a:r>
            <a:r>
              <a:rPr lang="sr-Cyrl-RS" sz="2000" dirty="0" smtClean="0">
                <a:latin typeface="Arial" pitchFamily="34" charset="0"/>
                <a:cs typeface="Arial" pitchFamily="34" charset="0"/>
              </a:rPr>
              <a:t> кодовима- </a:t>
            </a:r>
            <a:r>
              <a:rPr lang="sr-Cyrl-RS" sz="2000" dirty="0">
                <a:latin typeface="Arial" pitchFamily="34" charset="0"/>
                <a:cs typeface="Arial" pitchFamily="34" charset="0"/>
              </a:rPr>
              <a:t>’</a:t>
            </a:r>
            <a:r>
              <a:rPr lang="sr-Cyrl-RS" sz="2000" dirty="0" smtClean="0">
                <a:latin typeface="Arial" pitchFamily="34" charset="0"/>
                <a:cs typeface="Arial" pitchFamily="34" charset="0"/>
              </a:rPr>
              <a:t>иста индикација’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16935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Предности</a:t>
            </a:r>
            <a:r>
              <a:rPr lang="en-US" dirty="0" smtClean="0"/>
              <a:t> </a:t>
            </a:r>
            <a:r>
              <a:rPr lang="sr-Cyrl-RS" dirty="0" smtClean="0"/>
              <a:t>АТ</a:t>
            </a:r>
            <a:r>
              <a:rPr lang="en-US" dirty="0" smtClean="0"/>
              <a:t>C </a:t>
            </a:r>
            <a:r>
              <a:rPr lang="sr-Cyrl-RS" dirty="0" smtClean="0"/>
              <a:t>класификације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ü"/>
            </a:pPr>
            <a:r>
              <a:rPr lang="sr-Cyrl-RS" dirty="0" smtClean="0"/>
              <a:t>Једноставно</a:t>
            </a:r>
            <a:r>
              <a:rPr lang="en-US" dirty="0" smtClean="0"/>
              <a:t> </a:t>
            </a:r>
            <a:r>
              <a:rPr lang="sr-Cyrl-RS" dirty="0" smtClean="0"/>
              <a:t>праћење</a:t>
            </a:r>
            <a:r>
              <a:rPr lang="en-US" dirty="0" smtClean="0"/>
              <a:t> </a:t>
            </a:r>
            <a:r>
              <a:rPr lang="sr-Cyrl-RS" dirty="0" smtClean="0"/>
              <a:t>потрошње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националном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међународном</a:t>
            </a:r>
            <a:r>
              <a:rPr lang="en-US" dirty="0" smtClean="0"/>
              <a:t> </a:t>
            </a:r>
            <a:r>
              <a:rPr lang="sr-Cyrl-RS" dirty="0" smtClean="0"/>
              <a:t>нивоу</a:t>
            </a:r>
            <a:r>
              <a:rPr lang="en-US" dirty="0" smtClean="0"/>
              <a:t>.</a:t>
            </a:r>
          </a:p>
          <a:p>
            <a:pPr lvl="0">
              <a:buFont typeface="Wingdings" pitchFamily="2" charset="2"/>
              <a:buChar char="ü"/>
            </a:pPr>
            <a:r>
              <a:rPr lang="sr-Cyrl-RS" dirty="0" smtClean="0"/>
              <a:t>Стандардизована</a:t>
            </a:r>
            <a:r>
              <a:rPr lang="en-US" dirty="0" smtClean="0"/>
              <a:t> </a:t>
            </a:r>
            <a:r>
              <a:rPr lang="sr-Cyrl-RS" dirty="0" smtClean="0"/>
              <a:t>терминологија</a:t>
            </a:r>
            <a:r>
              <a:rPr lang="en-US" dirty="0" smtClean="0"/>
              <a:t> </a:t>
            </a:r>
            <a:r>
              <a:rPr lang="sr-Cyrl-RS" dirty="0" smtClean="0"/>
              <a:t>која</a:t>
            </a:r>
            <a:r>
              <a:rPr lang="en-US" dirty="0" smtClean="0"/>
              <a:t> </a:t>
            </a:r>
            <a:r>
              <a:rPr lang="sr-Cyrl-RS" dirty="0" smtClean="0"/>
              <a:t>олакшава</a:t>
            </a:r>
            <a:r>
              <a:rPr lang="en-US" dirty="0" smtClean="0"/>
              <a:t> </a:t>
            </a:r>
            <a:r>
              <a:rPr lang="sr-Cyrl-RS" dirty="0" smtClean="0"/>
              <a:t>комуникацију</a:t>
            </a:r>
            <a:r>
              <a:rPr lang="en-US" dirty="0" smtClean="0"/>
              <a:t> </a:t>
            </a:r>
            <a:r>
              <a:rPr lang="sr-Cyrl-RS" dirty="0" smtClean="0"/>
              <a:t>између</a:t>
            </a:r>
            <a:r>
              <a:rPr lang="en-US" dirty="0" smtClean="0"/>
              <a:t> </a:t>
            </a:r>
            <a:r>
              <a:rPr lang="sr-Cyrl-RS" dirty="0" smtClean="0"/>
              <a:t>фармацеута</a:t>
            </a:r>
            <a:r>
              <a:rPr lang="en-US" dirty="0" smtClean="0"/>
              <a:t>, </a:t>
            </a:r>
            <a:r>
              <a:rPr lang="sr-Cyrl-RS" dirty="0" smtClean="0"/>
              <a:t>лекара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регулаторних</a:t>
            </a:r>
            <a:r>
              <a:rPr lang="en-US" dirty="0" smtClean="0"/>
              <a:t> </a:t>
            </a:r>
            <a:r>
              <a:rPr lang="sr-Cyrl-RS" dirty="0" smtClean="0"/>
              <a:t>тела</a:t>
            </a:r>
            <a:r>
              <a:rPr lang="en-US" dirty="0" smtClean="0"/>
              <a:t>.</a:t>
            </a:r>
          </a:p>
          <a:p>
            <a:pPr lvl="0">
              <a:buFont typeface="Wingdings" pitchFamily="2" charset="2"/>
              <a:buChar char="ü"/>
            </a:pPr>
            <a:r>
              <a:rPr lang="sr-Cyrl-RS" dirty="0" smtClean="0"/>
              <a:t>Коришћење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фармакоепидемиологији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истраживању</a:t>
            </a:r>
            <a:r>
              <a:rPr lang="en-US" dirty="0" smtClean="0"/>
              <a:t> </a:t>
            </a:r>
            <a:r>
              <a:rPr lang="sr-Cyrl-RS" dirty="0" smtClean="0"/>
              <a:t>потрошње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, </a:t>
            </a:r>
            <a:r>
              <a:rPr lang="sr-Cyrl-RS" dirty="0" smtClean="0"/>
              <a:t>укључујући</a:t>
            </a:r>
            <a:r>
              <a:rPr lang="en-US" dirty="0" smtClean="0"/>
              <a:t> </a:t>
            </a:r>
            <a:r>
              <a:rPr lang="sr-Cyrl-RS" dirty="0" smtClean="0"/>
              <a:t>анализе</a:t>
            </a:r>
            <a:r>
              <a:rPr lang="en-US" dirty="0" smtClean="0"/>
              <a:t> </a:t>
            </a:r>
            <a:r>
              <a:rPr lang="sr-Cyrl-RS" dirty="0" smtClean="0"/>
              <a:t>резистенције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антибиотике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процену</a:t>
            </a:r>
            <a:r>
              <a:rPr lang="en-US" dirty="0" smtClean="0"/>
              <a:t> </a:t>
            </a:r>
            <a:r>
              <a:rPr lang="sr-Cyrl-RS" dirty="0" smtClean="0"/>
              <a:t>употребе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хроничне</a:t>
            </a:r>
            <a:r>
              <a:rPr lang="en-US" dirty="0" smtClean="0"/>
              <a:t> </a:t>
            </a:r>
            <a:r>
              <a:rPr lang="sr-Cyrl-RS" dirty="0" smtClean="0"/>
              <a:t>болести</a:t>
            </a:r>
            <a:r>
              <a:rPr lang="en-US" dirty="0" smtClean="0"/>
              <a:t>.</a:t>
            </a:r>
          </a:p>
          <a:p>
            <a:pPr lvl="0">
              <a:buFont typeface="Wingdings" pitchFamily="2" charset="2"/>
              <a:buChar char="ü"/>
            </a:pPr>
            <a:r>
              <a:rPr lang="sr-Cyrl-RS" dirty="0" smtClean="0"/>
              <a:t>АТС</a:t>
            </a:r>
            <a:r>
              <a:rPr lang="en-US" dirty="0" smtClean="0"/>
              <a:t> </a:t>
            </a:r>
            <a:r>
              <a:rPr lang="sr-Cyrl-RS" dirty="0" smtClean="0"/>
              <a:t>систем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интегрисан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многе</a:t>
            </a:r>
            <a:r>
              <a:rPr lang="en-US" dirty="0" smtClean="0"/>
              <a:t> </a:t>
            </a:r>
            <a:r>
              <a:rPr lang="sr-Cyrl-RS" dirty="0" smtClean="0"/>
              <a:t>националне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системе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користи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дефинисање</a:t>
            </a:r>
            <a:r>
              <a:rPr lang="en-US" dirty="0" smtClean="0"/>
              <a:t> </a:t>
            </a:r>
            <a:r>
              <a:rPr lang="sr-Cyrl-RS" dirty="0" smtClean="0"/>
              <a:t>есенцијалних</a:t>
            </a:r>
            <a:r>
              <a:rPr lang="en-US" dirty="0" smtClean="0"/>
              <a:t> </a:t>
            </a:r>
            <a:r>
              <a:rPr lang="sr-Cyrl-RS" dirty="0" smtClean="0"/>
              <a:t>листа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, </a:t>
            </a:r>
            <a:r>
              <a:rPr lang="sr-Cyrl-RS" dirty="0" smtClean="0"/>
              <a:t>планирање</a:t>
            </a:r>
            <a:r>
              <a:rPr lang="en-US" dirty="0" smtClean="0"/>
              <a:t> </a:t>
            </a:r>
            <a:r>
              <a:rPr lang="sr-Cyrl-RS" dirty="0" smtClean="0"/>
              <a:t>буџета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контролу</a:t>
            </a:r>
            <a:r>
              <a:rPr lang="en-US" dirty="0" smtClean="0"/>
              <a:t> </a:t>
            </a:r>
            <a:r>
              <a:rPr lang="sr-Cyrl-RS" dirty="0" smtClean="0"/>
              <a:t>трошкова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ЈКЛ</a:t>
            </a:r>
            <a:r>
              <a:rPr lang="en-US" dirty="0" smtClean="0"/>
              <a:t> </a:t>
            </a:r>
            <a:r>
              <a:rPr lang="en-US" dirty="0" err="1" smtClean="0"/>
              <a:t>класификација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8112"/>
            <a:ext cx="9144000" cy="55172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Palatino Linotype" pitchFamily="18" charset="0"/>
            </a:endParaRPr>
          </a:p>
          <a:p>
            <a:pPr lvl="1">
              <a:lnSpc>
                <a:spcPct val="90000"/>
              </a:lnSpc>
            </a:pPr>
            <a:r>
              <a:rPr lang="sr-Cyrl-RS" sz="2400" dirty="0" smtClean="0"/>
              <a:t>Јединствена класификација лекова – СФРЈ</a:t>
            </a:r>
          </a:p>
          <a:p>
            <a:pPr lvl="1">
              <a:lnSpc>
                <a:spcPct val="90000"/>
              </a:lnSpc>
            </a:pPr>
            <a:endParaRPr lang="sr-Cyrl-RS" sz="2400" dirty="0"/>
          </a:p>
          <a:p>
            <a:pPr lvl="1">
              <a:lnSpc>
                <a:spcPct val="90000"/>
              </a:lnSpc>
            </a:pPr>
            <a:r>
              <a:rPr lang="sr-Cyrl-RS" sz="2400" dirty="0"/>
              <a:t>’</a:t>
            </a:r>
            <a:r>
              <a:rPr lang="sr-Cyrl-RS" sz="2400" dirty="0" smtClean="0"/>
              <a:t>класификација</a:t>
            </a:r>
            <a:r>
              <a:rPr lang="en-US" sz="2400" dirty="0" smtClean="0"/>
              <a:t> </a:t>
            </a:r>
            <a:r>
              <a:rPr lang="sr-Cyrl-RS" sz="2400" dirty="0" smtClean="0"/>
              <a:t>лекова</a:t>
            </a:r>
            <a:r>
              <a:rPr lang="en-US" sz="2400" dirty="0" smtClean="0"/>
              <a:t> </a:t>
            </a:r>
            <a:r>
              <a:rPr lang="sr-Cyrl-RS" sz="2400" dirty="0" smtClean="0"/>
              <a:t>по</a:t>
            </a:r>
            <a:r>
              <a:rPr lang="en-US" sz="2400" dirty="0" smtClean="0"/>
              <a:t> </a:t>
            </a:r>
            <a:r>
              <a:rPr lang="sr-Cyrl-RS" sz="2400" dirty="0" smtClean="0"/>
              <a:t>фармакодинамским</a:t>
            </a:r>
            <a:r>
              <a:rPr lang="en-US" sz="2400" dirty="0" smtClean="0"/>
              <a:t> </a:t>
            </a:r>
            <a:r>
              <a:rPr lang="sr-Cyrl-RS" sz="2400" dirty="0" smtClean="0"/>
              <a:t>групама</a:t>
            </a:r>
            <a:r>
              <a:rPr lang="en-US" sz="2400" dirty="0" smtClean="0"/>
              <a:t> </a:t>
            </a:r>
            <a:r>
              <a:rPr lang="sr-Cyrl-RS" sz="2400" dirty="0" smtClean="0"/>
              <a:t>која</a:t>
            </a:r>
            <a:r>
              <a:rPr lang="en-US" sz="2400" dirty="0" smtClean="0"/>
              <a:t> </a:t>
            </a:r>
            <a:r>
              <a:rPr lang="sr-Cyrl-RS" sz="2400" dirty="0" smtClean="0"/>
              <a:t>садржи</a:t>
            </a:r>
            <a:r>
              <a:rPr lang="en-US" sz="2400" dirty="0" smtClean="0"/>
              <a:t> </a:t>
            </a:r>
            <a:r>
              <a:rPr lang="sr-Cyrl-RS" sz="2400" dirty="0" smtClean="0"/>
              <a:t>седмоцифарски</a:t>
            </a:r>
            <a:r>
              <a:rPr lang="en-US" sz="2400" dirty="0" smtClean="0"/>
              <a:t> </a:t>
            </a:r>
            <a:r>
              <a:rPr lang="sr-Cyrl-RS" sz="2400" dirty="0" smtClean="0"/>
              <a:t>кодекс</a:t>
            </a:r>
            <a:r>
              <a:rPr lang="en-US" sz="2400" dirty="0" smtClean="0"/>
              <a:t> </a:t>
            </a:r>
            <a:r>
              <a:rPr lang="sr-Cyrl-RS" sz="2400" dirty="0" smtClean="0"/>
              <a:t>шифара’</a:t>
            </a:r>
          </a:p>
          <a:p>
            <a:pPr lvl="1">
              <a:lnSpc>
                <a:spcPct val="90000"/>
              </a:lnSpc>
            </a:pPr>
            <a:r>
              <a:rPr lang="ru-RU" sz="2400" dirty="0" smtClean="0"/>
              <a:t>7 цифара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1. цифра- фармацеутски облик</a:t>
            </a:r>
            <a:r>
              <a:rPr lang="en-US" dirty="0" smtClean="0"/>
              <a:t> (0-9)</a:t>
            </a:r>
            <a:endParaRPr lang="sr-Cyrl-RS" dirty="0" smtClean="0"/>
          </a:p>
          <a:p>
            <a:pPr lvl="2">
              <a:lnSpc>
                <a:spcPct val="90000"/>
              </a:lnSpc>
            </a:pPr>
            <a:endParaRPr lang="ru-RU" dirty="0" smtClean="0"/>
          </a:p>
          <a:p>
            <a:pPr lvl="2">
              <a:lnSpc>
                <a:spcPct val="90000"/>
              </a:lnSpc>
            </a:pPr>
            <a:r>
              <a:rPr lang="ru-RU" dirty="0" smtClean="0"/>
              <a:t>2. и 3. цифра- основна група из ЈКЛ</a:t>
            </a:r>
            <a:r>
              <a:rPr lang="en-US" dirty="0" smtClean="0"/>
              <a:t> (19 </a:t>
            </a:r>
            <a:r>
              <a:rPr lang="sr-Cyrl-RS" dirty="0" smtClean="0"/>
              <a:t>група</a:t>
            </a:r>
            <a:r>
              <a:rPr lang="en-US" dirty="0" smtClean="0"/>
              <a:t>)</a:t>
            </a:r>
            <a:endParaRPr lang="ru-RU" dirty="0" smtClean="0"/>
          </a:p>
          <a:p>
            <a:pPr lvl="2">
              <a:lnSpc>
                <a:spcPct val="90000"/>
              </a:lnSpc>
            </a:pPr>
            <a:endParaRPr lang="ru-RU" dirty="0" smtClean="0"/>
          </a:p>
          <a:p>
            <a:pPr lvl="2">
              <a:lnSpc>
                <a:spcPct val="90000"/>
              </a:lnSpc>
            </a:pPr>
            <a:r>
              <a:rPr lang="ru-RU" dirty="0" smtClean="0"/>
              <a:t>4. цифра- подгрупа из ЈКЛ</a:t>
            </a:r>
          </a:p>
          <a:p>
            <a:pPr lvl="2">
              <a:lnSpc>
                <a:spcPct val="90000"/>
              </a:lnSpc>
            </a:pPr>
            <a:endParaRPr lang="ru-RU" dirty="0" smtClean="0"/>
          </a:p>
          <a:p>
            <a:pPr lvl="2">
              <a:lnSpc>
                <a:spcPct val="90000"/>
              </a:lnSpc>
            </a:pPr>
            <a:r>
              <a:rPr lang="ru-RU" dirty="0" smtClean="0"/>
              <a:t>5, 6. и 7. цифра- индивидуални бројеви сваког паковања, количине/концентрације и произвођача сваког лека </a:t>
            </a:r>
          </a:p>
          <a:p>
            <a:pPr lvl="1">
              <a:lnSpc>
                <a:spcPct val="90000"/>
              </a:lnSpc>
            </a:pPr>
            <a:endParaRPr lang="ru-RU" sz="2000" dirty="0" smtClean="0">
              <a:latin typeface="Palatino Linotype" pitchFamily="18" charset="0"/>
            </a:endParaRPr>
          </a:p>
        </p:txBody>
      </p:sp>
    </p:spTree>
  </p:cSld>
  <p:clrMapOvr>
    <a:masterClrMapping/>
  </p:clrMapOvr>
  <p:transition advTm="45021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ЈКЛ</a:t>
            </a:r>
            <a:r>
              <a:rPr lang="en-US" dirty="0" smtClean="0"/>
              <a:t> </a:t>
            </a:r>
            <a:r>
              <a:rPr lang="en-US" dirty="0" err="1" smtClean="0"/>
              <a:t>класификација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8112"/>
            <a:ext cx="9144000" cy="55172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Palatino Linotype" pitchFamily="18" charset="0"/>
            </a:endParaRPr>
          </a:p>
          <a:p>
            <a:pPr lvl="1">
              <a:lnSpc>
                <a:spcPct val="90000"/>
              </a:lnSpc>
            </a:pPr>
            <a:endParaRPr lang="ru-RU" sz="2000" dirty="0">
              <a:latin typeface="Palatino Linotype" pitchFamily="18" charset="0"/>
            </a:endParaRPr>
          </a:p>
          <a:p>
            <a:r>
              <a:rPr lang="sr-Cyrl-RS" sz="2600" dirty="0" smtClean="0"/>
              <a:t>Лекови са истим АТ</a:t>
            </a:r>
            <a:r>
              <a:rPr lang="en-US" sz="2600" dirty="0" smtClean="0"/>
              <a:t>C </a:t>
            </a:r>
            <a:r>
              <a:rPr lang="sr-Cyrl-RS" sz="2600" dirty="0" smtClean="0"/>
              <a:t>кодом</a:t>
            </a:r>
            <a:r>
              <a:rPr lang="en-US" sz="2600" dirty="0" smtClean="0"/>
              <a:t>,</a:t>
            </a:r>
            <a:r>
              <a:rPr lang="sr-Cyrl-RS" sz="2600" dirty="0" smtClean="0"/>
              <a:t> истим </a:t>
            </a:r>
            <a:r>
              <a:rPr lang="en-US" sz="2600" dirty="0" smtClean="0"/>
              <a:t>INN</a:t>
            </a:r>
            <a:r>
              <a:rPr lang="sr-Cyrl-RS" sz="2600" dirty="0" smtClean="0"/>
              <a:t>, истом главном индикацијом</a:t>
            </a:r>
            <a:r>
              <a:rPr lang="en-US" sz="2600" dirty="0" smtClean="0"/>
              <a:t>, </a:t>
            </a:r>
            <a:r>
              <a:rPr lang="sr-Cyrl-RS" sz="2600" dirty="0" smtClean="0"/>
              <a:t>истим фармацеутским обликом и истом дозом (потпуне паралеле) имају раличите ЈКЛ шифре</a:t>
            </a:r>
          </a:p>
          <a:p>
            <a:r>
              <a:rPr lang="sr-Cyrl-CS" sz="2600" dirty="0" smtClean="0"/>
              <a:t>Аспирин (</a:t>
            </a:r>
            <a:r>
              <a:rPr lang="en-US" sz="2600" dirty="0" smtClean="0"/>
              <a:t>B</a:t>
            </a:r>
            <a:r>
              <a:rPr lang="sr-Cyrl-CS" sz="2600" dirty="0" smtClean="0"/>
              <a:t>01А</a:t>
            </a:r>
            <a:r>
              <a:rPr lang="en-US" sz="2600" dirty="0" smtClean="0"/>
              <a:t>C</a:t>
            </a:r>
            <a:r>
              <a:rPr lang="sr-Cyrl-CS" sz="2600" dirty="0" smtClean="0"/>
              <a:t>06) </a:t>
            </a:r>
          </a:p>
          <a:p>
            <a:pPr lvl="1"/>
            <a:r>
              <a:rPr lang="sr-Cyrl-CS" sz="2400" dirty="0" smtClean="0"/>
              <a:t>таблете 100 </a:t>
            </a:r>
            <a:r>
              <a:rPr lang="en-US" sz="2400" dirty="0" smtClean="0"/>
              <a:t>mg</a:t>
            </a:r>
            <a:endParaRPr lang="sr-Cyrl-CS" sz="2400" dirty="0" smtClean="0"/>
          </a:p>
          <a:p>
            <a:pPr lvl="1"/>
            <a:r>
              <a:rPr lang="sr-Cyrl-CS" sz="2400" dirty="0" smtClean="0"/>
              <a:t>1 08 6 083 </a:t>
            </a:r>
            <a:r>
              <a:rPr lang="en-US" sz="2400" dirty="0" smtClean="0"/>
              <a:t>Cor-AS-100</a:t>
            </a:r>
            <a:r>
              <a:rPr lang="en-US" sz="2400" baseline="30000" dirty="0" smtClean="0"/>
              <a:t> ©</a:t>
            </a:r>
            <a:r>
              <a:rPr lang="en-US" sz="2400" dirty="0" smtClean="0"/>
              <a:t> (</a:t>
            </a:r>
            <a:r>
              <a:rPr lang="en-US" sz="2400" dirty="0" err="1" smtClean="0"/>
              <a:t>ActavisZdravlje</a:t>
            </a:r>
            <a:r>
              <a:rPr lang="en-US" sz="2400" dirty="0" smtClean="0"/>
              <a:t>)</a:t>
            </a:r>
          </a:p>
          <a:p>
            <a:pPr lvl="1"/>
            <a:r>
              <a:rPr lang="sr-Cyrl-CS" sz="2400" dirty="0" smtClean="0"/>
              <a:t>1 08 6 121 Aspirin 100 </a:t>
            </a:r>
            <a:r>
              <a:rPr lang="en-US" sz="2400" baseline="30000" dirty="0" smtClean="0"/>
              <a:t>©</a:t>
            </a:r>
            <a:r>
              <a:rPr lang="en-US" sz="2400" dirty="0" smtClean="0"/>
              <a:t> </a:t>
            </a:r>
            <a:r>
              <a:rPr lang="sr-Cyrl-CS" sz="2400" dirty="0" smtClean="0"/>
              <a:t>(Bayer Pharma)</a:t>
            </a:r>
          </a:p>
          <a:p>
            <a:pPr lvl="2">
              <a:lnSpc>
                <a:spcPct val="90000"/>
              </a:lnSpc>
            </a:pPr>
            <a:r>
              <a:rPr lang="ru-RU" sz="1600" b="1" dirty="0" smtClean="0"/>
              <a:t>1 - </a:t>
            </a:r>
            <a:r>
              <a:rPr lang="sr-Cyrl-RS" sz="1600" dirty="0" smtClean="0"/>
              <a:t>дражеје</a:t>
            </a:r>
            <a:r>
              <a:rPr lang="en-US" sz="1600" dirty="0" smtClean="0"/>
              <a:t>, </a:t>
            </a:r>
            <a:r>
              <a:rPr lang="sr-Cyrl-RS" sz="1600" dirty="0" smtClean="0"/>
              <a:t>капсуле</a:t>
            </a:r>
            <a:r>
              <a:rPr lang="en-US" sz="1600" dirty="0" smtClean="0"/>
              <a:t>, </a:t>
            </a:r>
            <a:r>
              <a:rPr lang="sr-Cyrl-RS" sz="1600" dirty="0" smtClean="0"/>
              <a:t>лингвалете</a:t>
            </a:r>
            <a:r>
              <a:rPr lang="en-US" sz="1600" dirty="0" smtClean="0"/>
              <a:t>, </a:t>
            </a:r>
            <a:r>
              <a:rPr lang="sr-Cyrl-RS" sz="1600" dirty="0" smtClean="0"/>
              <a:t>пастиле</a:t>
            </a:r>
            <a:r>
              <a:rPr lang="en-US" sz="1600" dirty="0" smtClean="0"/>
              <a:t>, </a:t>
            </a:r>
            <a:r>
              <a:rPr lang="sr-Cyrl-RS" sz="1600" dirty="0" smtClean="0"/>
              <a:t>таблете</a:t>
            </a:r>
            <a:r>
              <a:rPr lang="en-US" sz="1600" dirty="0" smtClean="0"/>
              <a:t>, </a:t>
            </a:r>
            <a:r>
              <a:rPr lang="sr-Cyrl-RS" sz="1600" dirty="0" smtClean="0"/>
              <a:t>шумеће</a:t>
            </a:r>
            <a:r>
              <a:rPr lang="en-US" sz="1600" dirty="0" smtClean="0"/>
              <a:t> </a:t>
            </a:r>
            <a:r>
              <a:rPr lang="sr-Cyrl-RS" sz="1600" dirty="0" smtClean="0"/>
              <a:t>табл</a:t>
            </a:r>
            <a:r>
              <a:rPr lang="en-US" sz="1600" dirty="0" smtClean="0"/>
              <a:t>e</a:t>
            </a:r>
            <a:r>
              <a:rPr lang="sr-Cyrl-RS" sz="1600" dirty="0" smtClean="0"/>
              <a:t>т</a:t>
            </a:r>
            <a:r>
              <a:rPr lang="en-US" sz="1600" dirty="0" smtClean="0"/>
              <a:t>e</a:t>
            </a:r>
            <a:r>
              <a:rPr lang="en-US" sz="1600" dirty="0"/>
              <a:t>; </a:t>
            </a:r>
            <a:endParaRPr lang="sr-Cyrl-RS" sz="1600" dirty="0" smtClean="0"/>
          </a:p>
          <a:p>
            <a:pPr lvl="2">
              <a:lnSpc>
                <a:spcPct val="90000"/>
              </a:lnSpc>
            </a:pPr>
            <a:r>
              <a:rPr lang="sr-Cyrl-CS" sz="1600" b="1" dirty="0" smtClean="0"/>
              <a:t>08 - </a:t>
            </a:r>
            <a:r>
              <a:rPr lang="sr-Cyrl-RS" sz="1600" dirty="0" smtClean="0"/>
              <a:t>лекови</a:t>
            </a:r>
            <a:r>
              <a:rPr lang="en-US" sz="1600" dirty="0" smtClean="0"/>
              <a:t> </a:t>
            </a:r>
            <a:r>
              <a:rPr lang="sr-Cyrl-RS" sz="1600" dirty="0" smtClean="0"/>
              <a:t>који</a:t>
            </a:r>
            <a:r>
              <a:rPr lang="en-US" sz="1600" dirty="0" smtClean="0"/>
              <a:t> </a:t>
            </a:r>
            <a:r>
              <a:rPr lang="sr-Cyrl-RS" sz="1600" dirty="0" smtClean="0"/>
              <a:t>делују</a:t>
            </a:r>
            <a:r>
              <a:rPr lang="en-US" sz="1600" dirty="0" smtClean="0"/>
              <a:t> </a:t>
            </a:r>
            <a:r>
              <a:rPr lang="sr-Cyrl-RS" sz="1600" dirty="0" smtClean="0"/>
              <a:t>на</a:t>
            </a:r>
            <a:r>
              <a:rPr lang="en-US" sz="1600" dirty="0" smtClean="0"/>
              <a:t> </a:t>
            </a:r>
            <a:r>
              <a:rPr lang="sr-Cyrl-RS" sz="1600" dirty="0" smtClean="0"/>
              <a:t>нервни</a:t>
            </a:r>
            <a:r>
              <a:rPr lang="en-US" sz="1600" dirty="0" smtClean="0"/>
              <a:t> </a:t>
            </a:r>
            <a:r>
              <a:rPr lang="sr-Cyrl-RS" sz="1600" dirty="0" smtClean="0"/>
              <a:t>систем</a:t>
            </a:r>
            <a:endParaRPr lang="sr-Cyrl-CS" sz="1600" dirty="0" smtClean="0"/>
          </a:p>
          <a:p>
            <a:pPr lvl="2">
              <a:lnSpc>
                <a:spcPct val="90000"/>
              </a:lnSpc>
            </a:pPr>
            <a:r>
              <a:rPr lang="sr-Cyrl-CS" sz="1600" b="1" dirty="0" smtClean="0"/>
              <a:t>08 6- </a:t>
            </a:r>
            <a:r>
              <a:rPr lang="sr-Cyrl-RS" sz="1600" dirty="0" smtClean="0"/>
              <a:t>ненаркотички</a:t>
            </a:r>
            <a:r>
              <a:rPr lang="en-US" sz="1600" dirty="0" smtClean="0"/>
              <a:t> </a:t>
            </a:r>
            <a:r>
              <a:rPr lang="sr-Cyrl-RS" sz="1600" dirty="0" smtClean="0"/>
              <a:t>аналгетици</a:t>
            </a:r>
            <a:r>
              <a:rPr lang="en-US" sz="1600" dirty="0" smtClean="0"/>
              <a:t> </a:t>
            </a:r>
            <a:r>
              <a:rPr lang="sr-Cyrl-RS" sz="1600" dirty="0" smtClean="0"/>
              <a:t>и</a:t>
            </a:r>
            <a:r>
              <a:rPr lang="en-US" sz="1600" dirty="0" smtClean="0"/>
              <a:t> </a:t>
            </a:r>
            <a:r>
              <a:rPr lang="sr-Cyrl-RS" sz="1600" dirty="0" smtClean="0"/>
              <a:t>антипиретици  </a:t>
            </a:r>
          </a:p>
          <a:p>
            <a:pPr>
              <a:lnSpc>
                <a:spcPct val="90000"/>
              </a:lnSpc>
              <a:buNone/>
            </a:pPr>
            <a:endParaRPr lang="sr-Cyrl-RS" sz="2400" dirty="0"/>
          </a:p>
          <a:p>
            <a:pPr>
              <a:lnSpc>
                <a:spcPct val="90000"/>
              </a:lnSpc>
              <a:buNone/>
            </a:pPr>
            <a:endParaRPr lang="ru-RU" sz="2400" dirty="0" smtClean="0"/>
          </a:p>
        </p:txBody>
      </p:sp>
    </p:spTree>
  </p:cSld>
  <p:clrMapOvr>
    <a:masterClrMapping/>
  </p:clrMapOvr>
  <p:transition advTm="101097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dirty="0" smtClean="0"/>
              <a:t>АТ</a:t>
            </a:r>
            <a:r>
              <a:rPr lang="en-US" dirty="0" smtClean="0"/>
              <a:t>C</a:t>
            </a:r>
            <a:r>
              <a:rPr lang="sr-Cyrl-CS" dirty="0" smtClean="0"/>
              <a:t>-ДДД систем</a:t>
            </a:r>
            <a:endParaRPr lang="sr-Latn-C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СЗО </a:t>
            </a:r>
            <a:r>
              <a:rPr lang="en-US" dirty="0" err="1" smtClean="0"/>
              <a:t>Центар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статистику</a:t>
            </a:r>
            <a:r>
              <a:rPr lang="en-US" dirty="0" smtClean="0"/>
              <a:t> </a:t>
            </a:r>
            <a:r>
              <a:rPr lang="en-US" dirty="0" err="1" smtClean="0"/>
              <a:t>лекова</a:t>
            </a:r>
            <a:endParaRPr lang="sr-Latn-CS" dirty="0" smtClean="0"/>
          </a:p>
          <a:p>
            <a:pPr lvl="1" eaLnBrk="1" hangingPunct="1"/>
            <a:r>
              <a:rPr lang="en-US" sz="2400" i="1" dirty="0" smtClean="0"/>
              <a:t>The WHO Collaborating Centre for Drug Statistics Methodology</a:t>
            </a:r>
            <a:endParaRPr lang="sr-Latn-CS" sz="2400" i="1" dirty="0" smtClean="0"/>
          </a:p>
          <a:p>
            <a:pPr eaLnBrk="1" hangingPunct="1"/>
            <a:r>
              <a:rPr lang="sr-Latn-CS" dirty="0" smtClean="0"/>
              <a:t>Основан 1982. </a:t>
            </a:r>
            <a:r>
              <a:rPr lang="sr-Cyrl-RS" dirty="0" smtClean="0"/>
              <a:t>године</a:t>
            </a:r>
            <a:endParaRPr lang="sr-Latn-CS" dirty="0" smtClean="0"/>
          </a:p>
          <a:p>
            <a:pPr eaLnBrk="1" hangingPunct="1"/>
            <a:r>
              <a:rPr lang="sr-Latn-CS" dirty="0" smtClean="0"/>
              <a:t>Норвешки институт за јавно здравље, Осло</a:t>
            </a:r>
          </a:p>
        </p:txBody>
      </p:sp>
    </p:spTree>
  </p:cSld>
  <p:clrMapOvr>
    <a:masterClrMapping/>
  </p:clrMapOvr>
  <p:transition advTm="55657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Дефинисана</a:t>
            </a:r>
            <a:r>
              <a:rPr lang="en-US" dirty="0" smtClean="0"/>
              <a:t> </a:t>
            </a:r>
            <a:r>
              <a:rPr lang="sr-Cyrl-RS" dirty="0" smtClean="0"/>
              <a:t>дневна</a:t>
            </a:r>
            <a:r>
              <a:rPr lang="en-US" dirty="0" smtClean="0"/>
              <a:t> </a:t>
            </a:r>
            <a:r>
              <a:rPr lang="sr-Cyrl-RS" dirty="0" smtClean="0"/>
              <a:t>доза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Дефинисана</a:t>
            </a:r>
            <a:r>
              <a:rPr lang="en-US" dirty="0" smtClean="0"/>
              <a:t> </a:t>
            </a:r>
            <a:r>
              <a:rPr lang="sr-Cyrl-RS" dirty="0" smtClean="0"/>
              <a:t>дневна</a:t>
            </a:r>
            <a:r>
              <a:rPr lang="en-US" dirty="0" smtClean="0"/>
              <a:t> </a:t>
            </a:r>
            <a:r>
              <a:rPr lang="sr-Cyrl-RS" dirty="0" smtClean="0"/>
              <a:t>доза</a:t>
            </a:r>
            <a:r>
              <a:rPr lang="en-US" dirty="0" smtClean="0"/>
              <a:t> (</a:t>
            </a:r>
            <a:r>
              <a:rPr lang="sr-Cyrl-RS" dirty="0" smtClean="0"/>
              <a:t>ДДД</a:t>
            </a:r>
            <a:r>
              <a:rPr lang="en-US" dirty="0" smtClean="0"/>
              <a:t>)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стандардизована</a:t>
            </a:r>
            <a:r>
              <a:rPr lang="en-US" dirty="0" smtClean="0"/>
              <a:t> </a:t>
            </a:r>
            <a:r>
              <a:rPr lang="sr-Cyrl-RS" dirty="0" smtClean="0"/>
              <a:t>јединица</a:t>
            </a:r>
            <a:r>
              <a:rPr lang="en-US" dirty="0" smtClean="0"/>
              <a:t> </a:t>
            </a:r>
            <a:r>
              <a:rPr lang="sr-Cyrl-RS" dirty="0" smtClean="0"/>
              <a:t>која</a:t>
            </a:r>
            <a:r>
              <a:rPr lang="en-US" dirty="0" smtClean="0"/>
              <a:t> </a:t>
            </a:r>
            <a:r>
              <a:rPr lang="sr-Cyrl-RS" dirty="0" smtClean="0"/>
              <a:t>представља</a:t>
            </a:r>
            <a:r>
              <a:rPr lang="en-US" dirty="0" smtClean="0"/>
              <a:t> </a:t>
            </a:r>
            <a:r>
              <a:rPr lang="sr-Cyrl-RS" dirty="0" smtClean="0"/>
              <a:t>просечну</a:t>
            </a:r>
            <a:r>
              <a:rPr lang="en-US" dirty="0" smtClean="0"/>
              <a:t> </a:t>
            </a:r>
            <a:r>
              <a:rPr lang="sr-Cyrl-RS" dirty="0" smtClean="0"/>
              <a:t>дневну дозу</a:t>
            </a:r>
            <a:r>
              <a:rPr lang="en-US" dirty="0" smtClean="0"/>
              <a:t> </a:t>
            </a:r>
            <a:r>
              <a:rPr lang="sr-Cyrl-RS" dirty="0" smtClean="0"/>
              <a:t>лека</a:t>
            </a:r>
            <a:r>
              <a:rPr lang="en-US" dirty="0" smtClean="0"/>
              <a:t> </a:t>
            </a:r>
            <a:r>
              <a:rPr lang="sr-Cyrl-RS" dirty="0" smtClean="0"/>
              <a:t>у терапији одржавања која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користи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његову</a:t>
            </a:r>
            <a:r>
              <a:rPr lang="en-US" dirty="0" smtClean="0"/>
              <a:t> </a:t>
            </a:r>
            <a:r>
              <a:rPr lang="sr-Cyrl-RS" dirty="0" smtClean="0"/>
              <a:t>основну индикацију</a:t>
            </a:r>
            <a:r>
              <a:rPr lang="en-US" dirty="0" smtClean="0"/>
              <a:t> </a:t>
            </a:r>
            <a:r>
              <a:rPr lang="sr-Cyrl-RS" dirty="0" smtClean="0"/>
              <a:t>код</a:t>
            </a:r>
            <a:r>
              <a:rPr lang="en-US" dirty="0" smtClean="0"/>
              <a:t> </a:t>
            </a:r>
            <a:r>
              <a:rPr lang="sr-Cyrl-RS" dirty="0" smtClean="0"/>
              <a:t>одраслих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sr-Cyrl-RS" dirty="0" smtClean="0"/>
              <a:t>ДДД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развијена</a:t>
            </a:r>
            <a:r>
              <a:rPr lang="en-US" dirty="0" smtClean="0"/>
              <a:t> </a:t>
            </a:r>
            <a:r>
              <a:rPr lang="sr-Cyrl-RS" dirty="0" smtClean="0"/>
              <a:t>од</a:t>
            </a:r>
            <a:r>
              <a:rPr lang="en-US" dirty="0" smtClean="0"/>
              <a:t> </a:t>
            </a:r>
            <a:r>
              <a:rPr lang="sr-Cyrl-RS" dirty="0" smtClean="0"/>
              <a:t>стране</a:t>
            </a:r>
            <a:r>
              <a:rPr lang="en-US" dirty="0" smtClean="0"/>
              <a:t> </a:t>
            </a:r>
            <a:r>
              <a:rPr lang="sr-Cyrl-RS" dirty="0" smtClean="0"/>
              <a:t>СЗО</a:t>
            </a:r>
            <a:r>
              <a:rPr lang="en-US" dirty="0" smtClean="0"/>
              <a:t> </a:t>
            </a:r>
            <a:r>
              <a:rPr lang="sr-Cyrl-RS" dirty="0" smtClean="0"/>
              <a:t>као</a:t>
            </a:r>
            <a:r>
              <a:rPr lang="en-US" dirty="0" smtClean="0"/>
              <a:t> </a:t>
            </a:r>
            <a:r>
              <a:rPr lang="sr-Cyrl-RS" dirty="0" smtClean="0"/>
              <a:t>алат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квантификацију</a:t>
            </a:r>
            <a:r>
              <a:rPr lang="en-US" dirty="0" smtClean="0"/>
              <a:t> </a:t>
            </a:r>
            <a:r>
              <a:rPr lang="sr-Cyrl-RS" dirty="0" smtClean="0"/>
              <a:t>употребе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поређење</a:t>
            </a:r>
            <a:r>
              <a:rPr lang="en-US" dirty="0" smtClean="0"/>
              <a:t> </a:t>
            </a:r>
            <a:r>
              <a:rPr lang="sr-Cyrl-RS" dirty="0" smtClean="0"/>
              <a:t>потрошње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између</a:t>
            </a:r>
            <a:r>
              <a:rPr lang="en-US" dirty="0" smtClean="0"/>
              <a:t> </a:t>
            </a:r>
            <a:r>
              <a:rPr lang="sr-Cyrl-RS" dirty="0" smtClean="0"/>
              <a:t>различитих</a:t>
            </a:r>
            <a:r>
              <a:rPr lang="en-US" dirty="0" smtClean="0"/>
              <a:t> </a:t>
            </a:r>
            <a:r>
              <a:rPr lang="sr-Cyrl-RS" dirty="0" smtClean="0"/>
              <a:t>региона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држава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Хемијски назив лека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О</a:t>
            </a:r>
            <a:r>
              <a:rPr lang="en-US" dirty="0" err="1" smtClean="0"/>
              <a:t>писује</a:t>
            </a:r>
            <a:r>
              <a:rPr lang="en-US" dirty="0" smtClean="0"/>
              <a:t> </a:t>
            </a:r>
            <a:r>
              <a:rPr lang="en-US" dirty="0" err="1"/>
              <a:t>хемијску</a:t>
            </a:r>
            <a:r>
              <a:rPr lang="en-US" dirty="0"/>
              <a:t> </a:t>
            </a:r>
            <a:r>
              <a:rPr lang="en-US" dirty="0" err="1"/>
              <a:t>структуру</a:t>
            </a:r>
            <a:r>
              <a:rPr lang="en-US" dirty="0"/>
              <a:t> </a:t>
            </a:r>
            <a:r>
              <a:rPr lang="sr-Cyrl-RS" dirty="0" smtClean="0"/>
              <a:t>активне супстанце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err="1"/>
              <a:t>Додељује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основу</a:t>
            </a:r>
            <a:r>
              <a:rPr lang="en-US" dirty="0"/>
              <a:t> </a:t>
            </a:r>
            <a:r>
              <a:rPr lang="en-US" dirty="0" err="1"/>
              <a:t>правила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 smtClean="0"/>
              <a:t>утврђује</a:t>
            </a:r>
            <a:r>
              <a:rPr lang="sr-Cyrl-RS" dirty="0" smtClean="0"/>
              <a:t> </a:t>
            </a:r>
            <a:r>
              <a:rPr lang="sr-Latn-CS" dirty="0" smtClean="0"/>
              <a:t>IUPAC</a:t>
            </a:r>
            <a:r>
              <a:rPr lang="sr-Cyrl-RS" dirty="0" smtClean="0"/>
              <a:t> (</a:t>
            </a:r>
            <a:r>
              <a:rPr lang="en-US" i="1" dirty="0" smtClean="0"/>
              <a:t>International Union of Pure and Applied Chemistry</a:t>
            </a:r>
            <a:r>
              <a:rPr lang="sr-Cyrl-RS" dirty="0" smtClean="0"/>
              <a:t>)</a:t>
            </a:r>
          </a:p>
          <a:p>
            <a:pPr lvl="0"/>
            <a:r>
              <a:rPr lang="sr-Cyrl-RS" dirty="0" err="1" smtClean="0"/>
              <a:t>Ч</a:t>
            </a:r>
            <a:r>
              <a:rPr lang="en-US" dirty="0" err="1" smtClean="0"/>
              <a:t>есто</a:t>
            </a:r>
            <a:r>
              <a:rPr lang="en-US" dirty="0" smtClean="0"/>
              <a:t> </a:t>
            </a:r>
            <a:r>
              <a:rPr lang="sr-Cyrl-RS" dirty="0" smtClean="0"/>
              <a:t>је </a:t>
            </a:r>
            <a:r>
              <a:rPr lang="en-US" dirty="0" err="1" smtClean="0"/>
              <a:t>сложен</a:t>
            </a:r>
            <a:endParaRPr lang="sr-Cyrl-RS" dirty="0" smtClean="0"/>
          </a:p>
          <a:p>
            <a:pPr lvl="0"/>
            <a:r>
              <a:rPr lang="sr-Cyrl-RS" dirty="0" err="1"/>
              <a:t>К</a:t>
            </a:r>
            <a:r>
              <a:rPr lang="en-US" dirty="0" err="1" smtClean="0"/>
              <a:t>ористи</a:t>
            </a:r>
            <a:r>
              <a:rPr lang="en-US" dirty="0" smtClean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smtClean="0"/>
              <a:t>у </a:t>
            </a:r>
            <a:r>
              <a:rPr lang="en-US" dirty="0" err="1"/>
              <a:t>истраживачким</a:t>
            </a:r>
            <a:r>
              <a:rPr lang="en-US" dirty="0"/>
              <a:t> и </a:t>
            </a:r>
            <a:r>
              <a:rPr lang="en-US" dirty="0" err="1"/>
              <a:t>научним</a:t>
            </a:r>
            <a:r>
              <a:rPr lang="en-US" dirty="0"/>
              <a:t> </a:t>
            </a:r>
            <a:r>
              <a:rPr lang="en-US" dirty="0" err="1" smtClean="0"/>
              <a:t>круговима</a:t>
            </a:r>
            <a:endParaRPr lang="sr-Cyrl-RS" dirty="0" smtClean="0"/>
          </a:p>
          <a:p>
            <a:pPr lvl="0">
              <a:buNone/>
            </a:pPr>
            <a:endParaRPr lang="sr-Cyrl-RS" dirty="0" smtClean="0"/>
          </a:p>
          <a:p>
            <a:pPr lvl="0"/>
            <a:r>
              <a:rPr lang="sr-Cyrl-RS" dirty="0" smtClean="0"/>
              <a:t>Пример: </a:t>
            </a:r>
            <a:r>
              <a:rPr lang="en-US" dirty="0" err="1"/>
              <a:t>хемијски</a:t>
            </a:r>
            <a:r>
              <a:rPr lang="en-US" dirty="0"/>
              <a:t> </a:t>
            </a:r>
            <a:r>
              <a:rPr lang="en-US" dirty="0" err="1"/>
              <a:t>назив</a:t>
            </a:r>
            <a:r>
              <a:rPr lang="en-US" dirty="0"/>
              <a:t> </a:t>
            </a:r>
            <a:r>
              <a:rPr lang="en-US" dirty="0" err="1"/>
              <a:t>парацетамола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N-(</a:t>
            </a:r>
            <a:r>
              <a:rPr lang="en-US" dirty="0" smtClean="0"/>
              <a:t>4-хидроксифенил)</a:t>
            </a:r>
            <a:r>
              <a:rPr lang="en-US" dirty="0" err="1" smtClean="0"/>
              <a:t>ацетамид</a:t>
            </a:r>
            <a:r>
              <a:rPr lang="sr-Cyrl-RS" dirty="0" smtClean="0"/>
              <a:t> (</a:t>
            </a:r>
            <a:r>
              <a:rPr lang="en-US" dirty="0" smtClean="0"/>
              <a:t>C</a:t>
            </a:r>
            <a:r>
              <a:rPr lang="en-US" baseline="-25000" dirty="0" smtClean="0"/>
              <a:t>8</a:t>
            </a:r>
            <a:r>
              <a:rPr lang="en-US" dirty="0" smtClean="0"/>
              <a:t>H</a:t>
            </a:r>
            <a:r>
              <a:rPr lang="en-US" baseline="-25000" dirty="0" smtClean="0"/>
              <a:t>9</a:t>
            </a:r>
            <a:r>
              <a:rPr lang="en-US" dirty="0" smtClean="0"/>
              <a:t>NO</a:t>
            </a:r>
            <a:r>
              <a:rPr lang="en-US" baseline="-25000" dirty="0" smtClean="0"/>
              <a:t>2</a:t>
            </a:r>
            <a:r>
              <a:rPr lang="sr-Cyrl-RS" dirty="0" smtClean="0"/>
              <a:t>).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Дефинисана</a:t>
            </a:r>
            <a:r>
              <a:rPr lang="en-US" dirty="0" smtClean="0"/>
              <a:t> </a:t>
            </a:r>
            <a:r>
              <a:rPr lang="sr-Cyrl-RS" dirty="0" smtClean="0"/>
              <a:t>дневна</a:t>
            </a:r>
            <a:r>
              <a:rPr lang="en-US" dirty="0" smtClean="0"/>
              <a:t> </a:t>
            </a:r>
            <a:r>
              <a:rPr lang="sr-Cyrl-RS" dirty="0" smtClean="0"/>
              <a:t>доза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ДДД</a:t>
            </a:r>
            <a:r>
              <a:rPr lang="en-US" dirty="0" smtClean="0"/>
              <a:t> </a:t>
            </a:r>
            <a:r>
              <a:rPr lang="sr-Cyrl-RS" dirty="0" smtClean="0"/>
              <a:t>није</a:t>
            </a:r>
            <a:r>
              <a:rPr lang="en-US" dirty="0" smtClean="0"/>
              <a:t> </a:t>
            </a:r>
            <a:r>
              <a:rPr lang="sr-Cyrl-RS" dirty="0" smtClean="0"/>
              <a:t>реална</a:t>
            </a:r>
            <a:r>
              <a:rPr lang="en-US" dirty="0" smtClean="0"/>
              <a:t> </a:t>
            </a:r>
            <a:r>
              <a:rPr lang="sr-Cyrl-RS" dirty="0" smtClean="0"/>
              <a:t>доза</a:t>
            </a:r>
            <a:r>
              <a:rPr lang="en-US" dirty="0" smtClean="0"/>
              <a:t> </a:t>
            </a:r>
            <a:r>
              <a:rPr lang="sr-Cyrl-RS" dirty="0" smtClean="0"/>
              <a:t>коју</a:t>
            </a:r>
            <a:r>
              <a:rPr lang="en-US" dirty="0" smtClean="0"/>
              <a:t> </a:t>
            </a:r>
            <a:r>
              <a:rPr lang="sr-Cyrl-RS" dirty="0" smtClean="0"/>
              <a:t>пацијент</a:t>
            </a:r>
            <a:r>
              <a:rPr lang="en-US" dirty="0" smtClean="0"/>
              <a:t> </a:t>
            </a:r>
            <a:r>
              <a:rPr lang="sr-Cyrl-RS" dirty="0" smtClean="0"/>
              <a:t>прима</a:t>
            </a:r>
            <a:r>
              <a:rPr lang="en-US" dirty="0" smtClean="0"/>
              <a:t>, </a:t>
            </a:r>
            <a:r>
              <a:rPr lang="sr-Cyrl-RS" dirty="0" smtClean="0"/>
              <a:t>већ</a:t>
            </a:r>
            <a:r>
              <a:rPr lang="en-US" dirty="0" smtClean="0"/>
              <a:t> </a:t>
            </a:r>
            <a:r>
              <a:rPr lang="sr-Cyrl-RS" dirty="0" smtClean="0"/>
              <a:t>представља</a:t>
            </a:r>
            <a:r>
              <a:rPr lang="en-US" dirty="0" smtClean="0"/>
              <a:t> </a:t>
            </a:r>
            <a:r>
              <a:rPr lang="sr-Cyrl-RS" dirty="0" smtClean="0"/>
              <a:t>теоријску</a:t>
            </a:r>
            <a:r>
              <a:rPr lang="en-US" dirty="0" smtClean="0"/>
              <a:t> </a:t>
            </a:r>
            <a:r>
              <a:rPr lang="sr-Cyrl-RS" dirty="0" smtClean="0"/>
              <a:t>просечну</a:t>
            </a:r>
            <a:r>
              <a:rPr lang="en-US" dirty="0" smtClean="0"/>
              <a:t> </a:t>
            </a:r>
            <a:r>
              <a:rPr lang="sr-Cyrl-RS" dirty="0" smtClean="0"/>
              <a:t>дозу</a:t>
            </a:r>
            <a:r>
              <a:rPr lang="en-US" dirty="0" smtClean="0"/>
              <a:t> </a:t>
            </a:r>
            <a:r>
              <a:rPr lang="sr-Cyrl-RS" dirty="0" smtClean="0"/>
              <a:t>која</a:t>
            </a:r>
            <a:r>
              <a:rPr lang="en-US" dirty="0" smtClean="0"/>
              <a:t> </a:t>
            </a:r>
            <a:r>
              <a:rPr lang="sr-Cyrl-RS" dirty="0" smtClean="0"/>
              <a:t>омогућава</a:t>
            </a:r>
            <a:r>
              <a:rPr lang="en-US" dirty="0" smtClean="0"/>
              <a:t> </a:t>
            </a:r>
            <a:r>
              <a:rPr lang="sr-Cyrl-RS" dirty="0" smtClean="0"/>
              <a:t>компаративне</a:t>
            </a:r>
            <a:r>
              <a:rPr lang="en-US" dirty="0" smtClean="0"/>
              <a:t> </a:t>
            </a:r>
            <a:r>
              <a:rPr lang="sr-Cyrl-RS" dirty="0" smtClean="0"/>
              <a:t>анализе</a:t>
            </a:r>
            <a:r>
              <a:rPr lang="en-US" dirty="0" smtClean="0"/>
              <a:t> </a:t>
            </a:r>
            <a:r>
              <a:rPr lang="sr-Cyrl-RS" dirty="0" smtClean="0"/>
              <a:t>између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група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sr-Cyrl-RS" dirty="0" smtClean="0"/>
              <a:t>ДДД се заснива на подацима из литературе која се односе на дозе лекова које се користе у различитим земљама.</a:t>
            </a:r>
            <a:endParaRPr lang="en-US" dirty="0"/>
          </a:p>
          <a:p>
            <a:r>
              <a:rPr lang="sr-Cyrl-RS" dirty="0" smtClean="0"/>
              <a:t>ДДД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просечна</a:t>
            </a:r>
            <a:r>
              <a:rPr lang="en-US" dirty="0" smtClean="0"/>
              <a:t> </a:t>
            </a:r>
            <a:r>
              <a:rPr lang="sr-Cyrl-RS" dirty="0" smtClean="0"/>
              <a:t>дневна</a:t>
            </a:r>
            <a:r>
              <a:rPr lang="en-US" dirty="0" smtClean="0"/>
              <a:t> </a:t>
            </a:r>
            <a:r>
              <a:rPr lang="sr-Cyrl-RS" dirty="0" smtClean="0"/>
              <a:t>доза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главно</a:t>
            </a:r>
            <a:r>
              <a:rPr lang="en-US" dirty="0" smtClean="0"/>
              <a:t> </a:t>
            </a:r>
            <a:r>
              <a:rPr lang="sr-Cyrl-RS" dirty="0" smtClean="0"/>
              <a:t>терапеутско</a:t>
            </a:r>
            <a:r>
              <a:rPr lang="en-US" dirty="0" smtClean="0"/>
              <a:t> </a:t>
            </a:r>
            <a:r>
              <a:rPr lang="sr-Cyrl-RS" dirty="0" smtClean="0"/>
              <a:t>дејство</a:t>
            </a:r>
            <a:r>
              <a:rPr lang="en-US" dirty="0" smtClean="0"/>
              <a:t> </a:t>
            </a:r>
            <a:r>
              <a:rPr lang="sr-Cyrl-RS" dirty="0" smtClean="0"/>
              <a:t>лека</a:t>
            </a:r>
            <a:r>
              <a:rPr lang="en-US" dirty="0" smtClean="0"/>
              <a:t> </a:t>
            </a:r>
            <a:r>
              <a:rPr lang="sr-Cyrl-RS" dirty="0" smtClean="0"/>
              <a:t>код</a:t>
            </a:r>
            <a:r>
              <a:rPr lang="en-US" dirty="0" smtClean="0"/>
              <a:t> </a:t>
            </a:r>
            <a:r>
              <a:rPr lang="sr-Cyrl-RS" dirty="0" smtClean="0"/>
              <a:t>одраслих</a:t>
            </a:r>
            <a:r>
              <a:rPr lang="en-US" dirty="0" smtClean="0"/>
              <a:t> </a:t>
            </a:r>
            <a:r>
              <a:rPr lang="sr-Cyrl-RS" dirty="0" smtClean="0"/>
              <a:t>особа</a:t>
            </a:r>
            <a:r>
              <a:rPr lang="en-US" dirty="0" smtClean="0"/>
              <a:t>, 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sr-Cyrl-RS" dirty="0" smtClean="0"/>
              <a:t>не</a:t>
            </a:r>
            <a:r>
              <a:rPr lang="en-US" dirty="0" smtClean="0"/>
              <a:t> </a:t>
            </a:r>
            <a:r>
              <a:rPr lang="sr-Cyrl-RS" dirty="0" smtClean="0"/>
              <a:t>укључује</a:t>
            </a:r>
            <a:r>
              <a:rPr lang="en-US" dirty="0" smtClean="0"/>
              <a:t> </a:t>
            </a:r>
            <a:r>
              <a:rPr lang="sr-Cyrl-RS" dirty="0" smtClean="0"/>
              <a:t>прилагођене</a:t>
            </a:r>
            <a:r>
              <a:rPr lang="en-US" dirty="0" smtClean="0"/>
              <a:t> </a:t>
            </a:r>
            <a:r>
              <a:rPr lang="sr-Cyrl-RS" dirty="0" smtClean="0"/>
              <a:t>дозе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специфичне</a:t>
            </a:r>
            <a:r>
              <a:rPr lang="en-US" dirty="0" smtClean="0"/>
              <a:t> </a:t>
            </a:r>
            <a:r>
              <a:rPr lang="sr-Cyrl-RS" dirty="0" smtClean="0"/>
              <a:t>популације</a:t>
            </a:r>
            <a:r>
              <a:rPr lang="en-US" dirty="0" smtClean="0"/>
              <a:t> (</a:t>
            </a:r>
            <a:r>
              <a:rPr lang="sr-Cyrl-RS" dirty="0" smtClean="0"/>
              <a:t>деца</a:t>
            </a:r>
            <a:r>
              <a:rPr lang="en-US" dirty="0" smtClean="0"/>
              <a:t>, </a:t>
            </a:r>
            <a:r>
              <a:rPr lang="sr-Cyrl-RS" dirty="0" smtClean="0"/>
              <a:t>старији</a:t>
            </a:r>
            <a:r>
              <a:rPr lang="en-US" dirty="0" smtClean="0"/>
              <a:t> </a:t>
            </a:r>
            <a:r>
              <a:rPr lang="sr-Cyrl-RS" dirty="0" smtClean="0"/>
              <a:t>пацијенти</a:t>
            </a:r>
            <a:r>
              <a:rPr lang="en-US" dirty="0" smtClean="0"/>
              <a:t>, </a:t>
            </a:r>
            <a:r>
              <a:rPr lang="sr-Cyrl-RS" dirty="0" smtClean="0"/>
              <a:t>пацијенти</a:t>
            </a:r>
            <a:r>
              <a:rPr lang="en-US" dirty="0" smtClean="0"/>
              <a:t>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обољењима бубрега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јетре</a:t>
            </a:r>
            <a:r>
              <a:rPr lang="en-US" dirty="0" smtClean="0"/>
              <a:t>).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Дефинисана</a:t>
            </a:r>
            <a:r>
              <a:rPr lang="en-US" dirty="0" smtClean="0"/>
              <a:t> </a:t>
            </a:r>
            <a:r>
              <a:rPr lang="sr-Cyrl-RS" dirty="0" smtClean="0"/>
              <a:t>дневна</a:t>
            </a:r>
            <a:r>
              <a:rPr lang="en-US" dirty="0" smtClean="0"/>
              <a:t> </a:t>
            </a:r>
            <a:r>
              <a:rPr lang="sr-Cyrl-RS" dirty="0" smtClean="0"/>
              <a:t>доза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90000"/>
              </a:lnSpc>
              <a:defRPr/>
            </a:pPr>
            <a:r>
              <a:rPr lang="en-US" dirty="0" err="1" smtClean="0"/>
              <a:t>Додељује</a:t>
            </a:r>
            <a:r>
              <a:rPr lang="en-US" dirty="0" smtClean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лекове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имају</a:t>
            </a:r>
            <a:r>
              <a:rPr lang="en-US" dirty="0"/>
              <a:t> АТC </a:t>
            </a:r>
            <a:r>
              <a:rPr lang="en-US" dirty="0" err="1" smtClean="0"/>
              <a:t>код</a:t>
            </a:r>
            <a:r>
              <a:rPr lang="en-US" dirty="0" smtClean="0"/>
              <a:t>.</a:t>
            </a:r>
            <a:endParaRPr lang="sr-Cyrl-RS" dirty="0" smtClean="0"/>
          </a:p>
          <a:p>
            <a:pPr lvl="0">
              <a:lnSpc>
                <a:spcPct val="90000"/>
              </a:lnSpc>
              <a:defRPr/>
            </a:pPr>
            <a:endParaRPr lang="sr-Cyrl-RS" dirty="0"/>
          </a:p>
          <a:p>
            <a:pPr>
              <a:lnSpc>
                <a:spcPct val="90000"/>
              </a:lnSpc>
              <a:defRPr/>
            </a:pPr>
            <a:r>
              <a:rPr lang="sr-Cyrl-RS" dirty="0"/>
              <a:t>Једна ДДД је дефинисана по једном АТС коду </a:t>
            </a:r>
            <a:r>
              <a:rPr lang="sr-Cyrl-RS" dirty="0" smtClean="0"/>
              <a:t>и начину администрације.</a:t>
            </a:r>
            <a:endParaRPr lang="sr-Cyrl-RS" dirty="0"/>
          </a:p>
          <a:p>
            <a:pPr lvl="0">
              <a:lnSpc>
                <a:spcPct val="90000"/>
              </a:lnSpc>
              <a:buNone/>
              <a:defRPr/>
            </a:pPr>
            <a:endParaRPr lang="sr-Cyrl-RS" dirty="0"/>
          </a:p>
          <a:p>
            <a:pPr lvl="0">
              <a:lnSpc>
                <a:spcPct val="90000"/>
              </a:lnSpc>
              <a:defRPr/>
            </a:pPr>
            <a:r>
              <a:rPr lang="sr-Cyrl-RS" dirty="0" smtClean="0"/>
              <a:t>ДДД с</a:t>
            </a:r>
            <a:r>
              <a:rPr lang="sr-Latn-CS" dirty="0" smtClean="0"/>
              <a:t>е </a:t>
            </a:r>
            <a:r>
              <a:rPr lang="sr-Cyrl-RS" dirty="0" smtClean="0"/>
              <a:t>не </a:t>
            </a:r>
            <a:r>
              <a:rPr lang="sr-Latn-CS" dirty="0" smtClean="0"/>
              <a:t>додељује за</a:t>
            </a:r>
            <a:r>
              <a:rPr lang="sr-Cyrl-RS" dirty="0" smtClean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sr-Latn-CS" dirty="0" smtClean="0"/>
              <a:t>локалне </a:t>
            </a:r>
            <a:r>
              <a:rPr lang="sr-Latn-CS" dirty="0"/>
              <a:t>препарате, серуме, вакцине, антинеопластичне лекове, </a:t>
            </a:r>
            <a:r>
              <a:rPr lang="sr-Latn-CS" dirty="0" smtClean="0"/>
              <a:t>ек</a:t>
            </a:r>
            <a:r>
              <a:rPr lang="sr-Cyrl-RS" dirty="0" smtClean="0"/>
              <a:t>с</a:t>
            </a:r>
            <a:r>
              <a:rPr lang="sr-Latn-CS" dirty="0" smtClean="0"/>
              <a:t>тракте </a:t>
            </a:r>
            <a:r>
              <a:rPr lang="sr-Latn-CS" dirty="0"/>
              <a:t>алергена, локалне анестетике и </a:t>
            </a:r>
            <a:r>
              <a:rPr lang="sr-Latn-CS" dirty="0" smtClean="0"/>
              <a:t>контрасте</a:t>
            </a:r>
            <a:endParaRPr lang="sr-Cyrl-C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dirty="0" smtClean="0"/>
              <a:t>Скраћенице у ДДД</a:t>
            </a:r>
            <a:endParaRPr lang="sr-Cyrl-CS" b="1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Inhal </a:t>
            </a:r>
            <a:r>
              <a:rPr lang="sr-Cyrl-CS" sz="2000" dirty="0" smtClean="0"/>
              <a:t>	</a:t>
            </a:r>
            <a:r>
              <a:rPr lang="sr-Latn-CS" sz="2000" dirty="0" smtClean="0"/>
              <a:t>= </a:t>
            </a:r>
            <a:r>
              <a:rPr lang="sr-Cyrl-CS" sz="2000" dirty="0" smtClean="0"/>
              <a:t>и</a:t>
            </a:r>
            <a:r>
              <a:rPr lang="sr-Latn-CS" sz="2000" dirty="0" smtClean="0"/>
              <a:t>нхалације</a:t>
            </a:r>
            <a:endParaRPr lang="sr-Cyrl-CS" sz="2000" dirty="0" smtClean="0"/>
          </a:p>
          <a:p>
            <a:pPr eaLnBrk="1" hangingPunct="1"/>
            <a:r>
              <a:rPr lang="sr-Latn-CS" sz="2000" dirty="0" smtClean="0"/>
              <a:t>N </a:t>
            </a:r>
            <a:r>
              <a:rPr lang="sr-Cyrl-CS" sz="2000" dirty="0" smtClean="0"/>
              <a:t>		</a:t>
            </a:r>
            <a:r>
              <a:rPr lang="sr-Latn-CS" sz="2000" dirty="0" smtClean="0"/>
              <a:t>= назално</a:t>
            </a:r>
            <a:endParaRPr lang="sr-Cyrl-CS" sz="2000" dirty="0" smtClean="0"/>
          </a:p>
          <a:p>
            <a:pPr eaLnBrk="1" hangingPunct="1"/>
            <a:r>
              <a:rPr lang="sr-Latn-CS" sz="2000" dirty="0" smtClean="0"/>
              <a:t>О</a:t>
            </a:r>
            <a:r>
              <a:rPr lang="sr-Cyrl-CS" sz="2000" dirty="0" smtClean="0"/>
              <a:t>		</a:t>
            </a:r>
            <a:r>
              <a:rPr lang="sr-Latn-CS" sz="2000" dirty="0" smtClean="0"/>
              <a:t>= орално</a:t>
            </a:r>
            <a:endParaRPr lang="sr-Cyrl-CS" sz="2000" dirty="0" smtClean="0"/>
          </a:p>
          <a:p>
            <a:pPr eaLnBrk="1" hangingPunct="1"/>
            <a:r>
              <a:rPr lang="sr-Latn-CS" sz="2000" dirty="0" smtClean="0"/>
              <a:t>P</a:t>
            </a:r>
            <a:r>
              <a:rPr lang="sr-Cyrl-CS" sz="2000" dirty="0" smtClean="0"/>
              <a:t>		</a:t>
            </a:r>
            <a:r>
              <a:rPr lang="sr-Latn-CS" sz="2000" dirty="0" smtClean="0"/>
              <a:t>= парентерално</a:t>
            </a:r>
            <a:endParaRPr lang="sr-Cyrl-CS" sz="2000" dirty="0" smtClean="0"/>
          </a:p>
          <a:p>
            <a:pPr eaLnBrk="1" hangingPunct="1"/>
            <a:r>
              <a:rPr lang="sr-Latn-CS" sz="2000" dirty="0" smtClean="0"/>
              <a:t>R </a:t>
            </a:r>
            <a:r>
              <a:rPr lang="sr-Cyrl-CS" sz="2000" dirty="0" smtClean="0"/>
              <a:t>		</a:t>
            </a:r>
            <a:r>
              <a:rPr lang="sr-Latn-CS" sz="2000" dirty="0" smtClean="0"/>
              <a:t>= ректално</a:t>
            </a:r>
            <a:endParaRPr lang="sr-Cyrl-CS" sz="2000" dirty="0" smtClean="0"/>
          </a:p>
          <a:p>
            <a:pPr eaLnBrk="1" hangingPunct="1"/>
            <a:r>
              <a:rPr lang="sr-Latn-CS" sz="2000" dirty="0" smtClean="0"/>
              <a:t>SL</a:t>
            </a:r>
            <a:r>
              <a:rPr lang="sr-Cyrl-CS" sz="2000" dirty="0" smtClean="0"/>
              <a:t>		</a:t>
            </a:r>
            <a:r>
              <a:rPr lang="sr-Latn-CS" sz="2000" dirty="0" smtClean="0"/>
              <a:t>= сублингвално</a:t>
            </a:r>
            <a:endParaRPr lang="sr-Cyrl-CS" sz="2000" dirty="0" smtClean="0"/>
          </a:p>
          <a:p>
            <a:pPr eaLnBrk="1" hangingPunct="1"/>
            <a:r>
              <a:rPr lang="sr-Latn-CS" sz="2000" dirty="0" smtClean="0"/>
              <a:t>ТD</a:t>
            </a:r>
            <a:r>
              <a:rPr lang="sr-Cyrl-CS" sz="2000" dirty="0" smtClean="0"/>
              <a:t>		</a:t>
            </a:r>
            <a:r>
              <a:rPr lang="sr-Latn-CS" sz="2000" dirty="0" smtClean="0"/>
              <a:t>= </a:t>
            </a:r>
            <a:r>
              <a:rPr lang="sr-Cyrl-RS" sz="2000" dirty="0" smtClean="0"/>
              <a:t>трансдермално</a:t>
            </a:r>
            <a:endParaRPr lang="sr-Cyrl-CS" sz="2000" dirty="0" smtClean="0"/>
          </a:p>
          <a:p>
            <a:pPr eaLnBrk="1" hangingPunct="1"/>
            <a:r>
              <a:rPr lang="sr-Latn-CS" sz="2000" dirty="0" smtClean="0"/>
              <a:t>V </a:t>
            </a:r>
            <a:r>
              <a:rPr lang="sr-Cyrl-CS" sz="2000" dirty="0" smtClean="0"/>
              <a:t>		</a:t>
            </a:r>
            <a:r>
              <a:rPr lang="sr-Latn-CS" sz="2000" dirty="0" smtClean="0"/>
              <a:t>= </a:t>
            </a:r>
            <a:r>
              <a:rPr lang="sr-Cyrl-RS" sz="2000" dirty="0" smtClean="0"/>
              <a:t>вагинално</a:t>
            </a:r>
            <a:endParaRPr lang="sr-Cyrl-CS" sz="2000" dirty="0" smtClean="0"/>
          </a:p>
        </p:txBody>
      </p:sp>
    </p:spTree>
  </p:cSld>
  <p:clrMapOvr>
    <a:masterClrMapping/>
  </p:clrMapOvr>
  <p:transition advTm="25262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Дефинисана</a:t>
            </a:r>
            <a:r>
              <a:rPr lang="en-US" dirty="0" smtClean="0"/>
              <a:t> </a:t>
            </a:r>
            <a:r>
              <a:rPr lang="sr-Cyrl-RS" dirty="0" smtClean="0"/>
              <a:t>дневна</a:t>
            </a:r>
            <a:r>
              <a:rPr lang="en-US" dirty="0" smtClean="0"/>
              <a:t> </a:t>
            </a:r>
            <a:r>
              <a:rPr lang="sr-Cyrl-RS" dirty="0" smtClean="0"/>
              <a:t>доза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Примери</a:t>
            </a:r>
            <a:r>
              <a:rPr lang="en-US" dirty="0" smtClean="0"/>
              <a:t> </a:t>
            </a:r>
            <a:r>
              <a:rPr lang="sr-Cyrl-RS" dirty="0" smtClean="0"/>
              <a:t>ДДД</a:t>
            </a:r>
            <a:r>
              <a:rPr lang="en-US" dirty="0" smtClean="0"/>
              <a:t> </a:t>
            </a:r>
            <a:r>
              <a:rPr lang="sr-Cyrl-RS" dirty="0" smtClean="0"/>
              <a:t>вредности:</a:t>
            </a:r>
          </a:p>
          <a:p>
            <a:endParaRPr lang="en-US" dirty="0"/>
          </a:p>
          <a:p>
            <a:r>
              <a:rPr lang="sr-Cyrl-RS" dirty="0" smtClean="0"/>
              <a:t>Парацетамол</a:t>
            </a:r>
            <a:r>
              <a:rPr lang="en-US" dirty="0" smtClean="0"/>
              <a:t> </a:t>
            </a:r>
            <a:r>
              <a:rPr lang="en-US" dirty="0"/>
              <a:t>(N02BE01): </a:t>
            </a:r>
            <a:r>
              <a:rPr lang="sr-Cyrl-RS" dirty="0" smtClean="0"/>
              <a:t>ДДД</a:t>
            </a:r>
            <a:r>
              <a:rPr lang="en-US" dirty="0" smtClean="0"/>
              <a:t> = </a:t>
            </a:r>
            <a:r>
              <a:rPr lang="en-US" dirty="0"/>
              <a:t>3 </a:t>
            </a:r>
            <a:r>
              <a:rPr lang="sr-Cyrl-RS" dirty="0" smtClean="0"/>
              <a:t>грам</a:t>
            </a:r>
            <a:r>
              <a:rPr lang="en-US" dirty="0" smtClean="0"/>
              <a:t>a (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аналгезију</a:t>
            </a:r>
            <a:r>
              <a:rPr lang="en-US" dirty="0" smtClean="0"/>
              <a:t>).</a:t>
            </a:r>
            <a:endParaRPr lang="en-US" dirty="0"/>
          </a:p>
          <a:p>
            <a:r>
              <a:rPr lang="sr-Cyrl-RS" dirty="0" smtClean="0"/>
              <a:t>Метформин</a:t>
            </a:r>
            <a:r>
              <a:rPr lang="en-US" dirty="0" smtClean="0"/>
              <a:t> </a:t>
            </a:r>
            <a:r>
              <a:rPr lang="en-US" dirty="0"/>
              <a:t>(A10BA02): </a:t>
            </a:r>
            <a:r>
              <a:rPr lang="sr-Cyrl-RS" dirty="0" smtClean="0"/>
              <a:t>ДДД</a:t>
            </a:r>
            <a:r>
              <a:rPr lang="en-US" dirty="0" smtClean="0"/>
              <a:t> = </a:t>
            </a:r>
            <a:r>
              <a:rPr lang="en-US" dirty="0"/>
              <a:t>2 </a:t>
            </a:r>
            <a:r>
              <a:rPr lang="sr-Cyrl-RS" dirty="0" smtClean="0"/>
              <a:t>грам</a:t>
            </a:r>
            <a:r>
              <a:rPr lang="en-US" dirty="0" smtClean="0"/>
              <a:t>a (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лечење</a:t>
            </a:r>
            <a:r>
              <a:rPr lang="en-US" dirty="0" smtClean="0"/>
              <a:t> </a:t>
            </a:r>
            <a:r>
              <a:rPr lang="sr-Cyrl-RS" dirty="0" smtClean="0"/>
              <a:t>дијабет</a:t>
            </a:r>
            <a:r>
              <a:rPr lang="en-US" dirty="0" smtClean="0"/>
              <a:t>e</a:t>
            </a:r>
            <a:r>
              <a:rPr lang="sr-Cyrl-RS" dirty="0" smtClean="0"/>
              <a:t>с мелитуса</a:t>
            </a:r>
            <a:r>
              <a:rPr lang="en-US" dirty="0" smtClean="0"/>
              <a:t> </a:t>
            </a:r>
            <a:r>
              <a:rPr lang="sr-Cyrl-RS" dirty="0" smtClean="0"/>
              <a:t>тип</a:t>
            </a:r>
            <a:r>
              <a:rPr lang="en-US" dirty="0" smtClean="0"/>
              <a:t> </a:t>
            </a:r>
            <a:r>
              <a:rPr lang="en-US" dirty="0"/>
              <a:t>2).</a:t>
            </a:r>
          </a:p>
          <a:p>
            <a:r>
              <a:rPr lang="sr-Cyrl-RS" dirty="0" smtClean="0"/>
              <a:t>Аторвастатин</a:t>
            </a:r>
            <a:r>
              <a:rPr lang="en-US" dirty="0" smtClean="0"/>
              <a:t> </a:t>
            </a:r>
            <a:r>
              <a:rPr lang="en-US" dirty="0"/>
              <a:t>(C10AA05): </a:t>
            </a:r>
            <a:r>
              <a:rPr lang="sr-Cyrl-RS" dirty="0" smtClean="0"/>
              <a:t>ДДД</a:t>
            </a:r>
            <a:r>
              <a:rPr lang="en-US" dirty="0" smtClean="0"/>
              <a:t> = </a:t>
            </a:r>
            <a:r>
              <a:rPr lang="en-US" dirty="0"/>
              <a:t>20 mg </a:t>
            </a:r>
            <a:r>
              <a:rPr lang="en-US" dirty="0" smtClean="0"/>
              <a:t>(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снижавање</a:t>
            </a:r>
            <a:r>
              <a:rPr lang="en-US" dirty="0" smtClean="0"/>
              <a:t> </a:t>
            </a:r>
            <a:r>
              <a:rPr lang="sr-Cyrl-RS" dirty="0" smtClean="0"/>
              <a:t>холестерола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Дефинисана</a:t>
            </a:r>
            <a:r>
              <a:rPr lang="en-US" dirty="0" smtClean="0"/>
              <a:t> </a:t>
            </a:r>
            <a:r>
              <a:rPr lang="sr-Cyrl-RS" dirty="0" smtClean="0"/>
              <a:t>дневна</a:t>
            </a:r>
            <a:r>
              <a:rPr lang="en-US" dirty="0" smtClean="0"/>
              <a:t> </a:t>
            </a:r>
            <a:r>
              <a:rPr lang="sr-Cyrl-RS" dirty="0" smtClean="0"/>
              <a:t>доза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u="sng" dirty="0" smtClean="0"/>
              <a:t>Употреба</a:t>
            </a:r>
            <a:r>
              <a:rPr lang="sr-Cyrl-RS" dirty="0" smtClean="0"/>
              <a:t> ДДД</a:t>
            </a:r>
            <a:r>
              <a:rPr lang="en-US" dirty="0" smtClean="0"/>
              <a:t> </a:t>
            </a:r>
            <a:r>
              <a:rPr lang="sr-Cyrl-RS" dirty="0" smtClean="0"/>
              <a:t>система:</a:t>
            </a:r>
            <a:endParaRPr lang="en-US" dirty="0"/>
          </a:p>
          <a:p>
            <a:pPr>
              <a:buNone/>
            </a:pPr>
            <a:r>
              <a:rPr lang="sr-Cyrl-RS" dirty="0" smtClean="0"/>
              <a:t>1) Употреба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по</a:t>
            </a:r>
            <a:r>
              <a:rPr lang="en-US" dirty="0" smtClean="0"/>
              <a:t> </a:t>
            </a:r>
            <a:r>
              <a:rPr lang="sr-Cyrl-RS" dirty="0" smtClean="0"/>
              <a:t>глави</a:t>
            </a:r>
            <a:r>
              <a:rPr lang="en-US" dirty="0" smtClean="0"/>
              <a:t> </a:t>
            </a:r>
            <a:r>
              <a:rPr lang="sr-Cyrl-RS" dirty="0" smtClean="0"/>
              <a:t>становника</a:t>
            </a:r>
            <a:endParaRPr lang="sr-Cyrl-RS" dirty="0"/>
          </a:p>
          <a:p>
            <a:pPr lvl="1"/>
            <a:r>
              <a:rPr lang="sr-Cyrl-RS" dirty="0" smtClean="0"/>
              <a:t>ДДД</a:t>
            </a:r>
            <a:r>
              <a:rPr lang="en-US" dirty="0" smtClean="0"/>
              <a:t> </a:t>
            </a:r>
            <a:r>
              <a:rPr lang="sr-Cyrl-RS" dirty="0" smtClean="0"/>
              <a:t>омогућава</a:t>
            </a:r>
            <a:r>
              <a:rPr lang="en-US" dirty="0" smtClean="0"/>
              <a:t> </a:t>
            </a:r>
            <a:r>
              <a:rPr lang="sr-Cyrl-RS" dirty="0" smtClean="0"/>
              <a:t>процену</a:t>
            </a:r>
            <a:r>
              <a:rPr lang="en-US" dirty="0" smtClean="0"/>
              <a:t> </a:t>
            </a:r>
            <a:r>
              <a:rPr lang="sr-Cyrl-RS" dirty="0" smtClean="0"/>
              <a:t>потрошње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популацији</a:t>
            </a:r>
            <a:r>
              <a:rPr lang="en-US" dirty="0" smtClean="0"/>
              <a:t>.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пример</a:t>
            </a:r>
            <a:r>
              <a:rPr lang="en-US" dirty="0" smtClean="0"/>
              <a:t>, </a:t>
            </a:r>
            <a:r>
              <a:rPr lang="sr-Cyrl-RS" dirty="0" smtClean="0"/>
              <a:t>употреба</a:t>
            </a:r>
            <a:r>
              <a:rPr lang="en-US" dirty="0" smtClean="0"/>
              <a:t> </a:t>
            </a:r>
            <a:r>
              <a:rPr lang="sr-Cyrl-RS" dirty="0" smtClean="0"/>
              <a:t>статина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одређеној</a:t>
            </a:r>
            <a:r>
              <a:rPr lang="en-US" dirty="0" smtClean="0"/>
              <a:t> </a:t>
            </a:r>
            <a:r>
              <a:rPr lang="sr-Cyrl-RS" dirty="0" smtClean="0"/>
              <a:t>земљи</a:t>
            </a:r>
            <a:r>
              <a:rPr lang="en-US" dirty="0" smtClean="0"/>
              <a:t> </a:t>
            </a:r>
            <a:r>
              <a:rPr lang="sr-Cyrl-RS" dirty="0" smtClean="0"/>
              <a:t>може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изразити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ДДД</a:t>
            </a:r>
            <a:r>
              <a:rPr lang="en-US" dirty="0" smtClean="0"/>
              <a:t>/1000 </a:t>
            </a:r>
            <a:r>
              <a:rPr lang="sr-Cyrl-RS" dirty="0" smtClean="0"/>
              <a:t>становника</a:t>
            </a:r>
            <a:r>
              <a:rPr lang="en-US" dirty="0" smtClean="0"/>
              <a:t>/</a:t>
            </a:r>
            <a:r>
              <a:rPr lang="sr-Cyrl-RS" dirty="0" smtClean="0"/>
              <a:t>дан</a:t>
            </a:r>
            <a:r>
              <a:rPr lang="en-US" dirty="0" smtClean="0"/>
              <a:t>.</a:t>
            </a:r>
            <a:endParaRPr lang="en-US" dirty="0"/>
          </a:p>
          <a:p>
            <a:pPr>
              <a:buNone/>
            </a:pPr>
            <a:r>
              <a:rPr lang="sr-Cyrl-RS" dirty="0" smtClean="0"/>
              <a:t>2) Поређење</a:t>
            </a:r>
            <a:r>
              <a:rPr lang="en-US" dirty="0" smtClean="0"/>
              <a:t> </a:t>
            </a:r>
            <a:r>
              <a:rPr lang="sr-Cyrl-RS" dirty="0" smtClean="0"/>
              <a:t>потрошње</a:t>
            </a:r>
            <a:r>
              <a:rPr lang="en-US" dirty="0" smtClean="0"/>
              <a:t> </a:t>
            </a:r>
            <a:r>
              <a:rPr lang="sr-Cyrl-RS" dirty="0" smtClean="0"/>
              <a:t>између</a:t>
            </a:r>
            <a:r>
              <a:rPr lang="en-US" dirty="0" smtClean="0"/>
              <a:t> </a:t>
            </a:r>
            <a:r>
              <a:rPr lang="sr-Cyrl-RS" dirty="0" smtClean="0"/>
              <a:t>држава</a:t>
            </a:r>
            <a:endParaRPr lang="sr-Cyrl-RS" dirty="0"/>
          </a:p>
          <a:p>
            <a:pPr lvl="1"/>
            <a:r>
              <a:rPr lang="sr-Cyrl-RS" dirty="0" smtClean="0"/>
              <a:t>ДДД</a:t>
            </a:r>
            <a:r>
              <a:rPr lang="en-US" dirty="0" smtClean="0"/>
              <a:t> </a:t>
            </a:r>
            <a:r>
              <a:rPr lang="sr-Cyrl-RS" dirty="0" smtClean="0"/>
              <a:t>омогућава</a:t>
            </a:r>
            <a:r>
              <a:rPr lang="en-US" dirty="0" smtClean="0"/>
              <a:t> </a:t>
            </a:r>
            <a:r>
              <a:rPr lang="sr-Cyrl-RS" dirty="0" smtClean="0"/>
              <a:t>глобалну</a:t>
            </a:r>
            <a:r>
              <a:rPr lang="en-US" dirty="0" smtClean="0"/>
              <a:t> </a:t>
            </a:r>
            <a:r>
              <a:rPr lang="sr-Cyrl-RS" dirty="0" smtClean="0"/>
              <a:t>евалуацију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поређење</a:t>
            </a:r>
            <a:r>
              <a:rPr lang="en-US" dirty="0" smtClean="0"/>
              <a:t> </a:t>
            </a:r>
            <a:r>
              <a:rPr lang="sr-Cyrl-RS" dirty="0" smtClean="0"/>
              <a:t>фармакотерапије</a:t>
            </a:r>
            <a:r>
              <a:rPr lang="en-US" dirty="0" smtClean="0"/>
              <a:t> </a:t>
            </a:r>
            <a:r>
              <a:rPr lang="sr-Cyrl-RS" dirty="0" smtClean="0"/>
              <a:t>међу</a:t>
            </a:r>
            <a:r>
              <a:rPr lang="en-US" dirty="0" smtClean="0"/>
              <a:t> </a:t>
            </a:r>
            <a:r>
              <a:rPr lang="sr-Cyrl-RS" dirty="0" smtClean="0"/>
              <a:t>различитим</a:t>
            </a:r>
            <a:r>
              <a:rPr lang="en-US" dirty="0" smtClean="0"/>
              <a:t> </a:t>
            </a:r>
            <a:r>
              <a:rPr lang="sr-Cyrl-RS" dirty="0" smtClean="0"/>
              <a:t>државама</a:t>
            </a:r>
            <a:r>
              <a:rPr lang="en-US" dirty="0" smtClean="0"/>
              <a:t>, </a:t>
            </a:r>
            <a:r>
              <a:rPr lang="sr-Cyrl-RS" dirty="0" smtClean="0"/>
              <a:t>што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важно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истраживање</a:t>
            </a:r>
            <a:r>
              <a:rPr lang="en-US" dirty="0" smtClean="0"/>
              <a:t> </a:t>
            </a:r>
            <a:r>
              <a:rPr lang="sr-Cyrl-RS" dirty="0" smtClean="0"/>
              <a:t>образаца</a:t>
            </a:r>
            <a:r>
              <a:rPr lang="en-US" dirty="0" smtClean="0"/>
              <a:t> </a:t>
            </a:r>
            <a:r>
              <a:rPr lang="sr-Cyrl-RS" dirty="0" smtClean="0"/>
              <a:t>потрошње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јавноздравствену</a:t>
            </a:r>
            <a:r>
              <a:rPr lang="en-US" dirty="0" smtClean="0"/>
              <a:t> </a:t>
            </a:r>
            <a:r>
              <a:rPr lang="sr-Cyrl-RS" dirty="0" smtClean="0"/>
              <a:t>политику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Дефинисана</a:t>
            </a:r>
            <a:r>
              <a:rPr lang="en-US" dirty="0" smtClean="0"/>
              <a:t> </a:t>
            </a:r>
            <a:r>
              <a:rPr lang="sr-Cyrl-RS" dirty="0" smtClean="0"/>
              <a:t>дневна</a:t>
            </a:r>
            <a:r>
              <a:rPr lang="en-US" dirty="0" smtClean="0"/>
              <a:t> </a:t>
            </a:r>
            <a:r>
              <a:rPr lang="sr-Cyrl-RS" dirty="0" smtClean="0"/>
              <a:t>доза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u="sng" dirty="0" smtClean="0"/>
              <a:t>Недостаци</a:t>
            </a:r>
            <a:r>
              <a:rPr lang="sr-Cyrl-RS" dirty="0" smtClean="0"/>
              <a:t> ДДД</a:t>
            </a:r>
            <a:r>
              <a:rPr lang="en-US" dirty="0" smtClean="0"/>
              <a:t> </a:t>
            </a:r>
            <a:r>
              <a:rPr lang="sr-Cyrl-RS" dirty="0" smtClean="0"/>
              <a:t>система: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sr-Cyrl-RS" dirty="0" smtClean="0"/>
              <a:t>Индивидуалне</a:t>
            </a:r>
            <a:r>
              <a:rPr lang="en-US" dirty="0" smtClean="0"/>
              <a:t> </a:t>
            </a:r>
            <a:r>
              <a:rPr lang="sr-Cyrl-RS" dirty="0" smtClean="0"/>
              <a:t>прилагођене</a:t>
            </a:r>
            <a:r>
              <a:rPr lang="en-US" dirty="0" smtClean="0"/>
              <a:t> </a:t>
            </a:r>
            <a:r>
              <a:rPr lang="sr-Cyrl-RS" dirty="0" smtClean="0"/>
              <a:t>дозе</a:t>
            </a:r>
            <a:r>
              <a:rPr lang="en-US" dirty="0" smtClean="0"/>
              <a:t>:</a:t>
            </a:r>
            <a:endParaRPr lang="sr-Cyrl-RS" dirty="0" smtClean="0"/>
          </a:p>
          <a:p>
            <a:pPr lvl="1"/>
            <a:r>
              <a:rPr lang="sr-Cyrl-RS" dirty="0" smtClean="0"/>
              <a:t>ДДД</a:t>
            </a:r>
            <a:r>
              <a:rPr lang="en-US" dirty="0" smtClean="0"/>
              <a:t> </a:t>
            </a:r>
            <a:r>
              <a:rPr lang="sr-Cyrl-RS" dirty="0" smtClean="0"/>
              <a:t>не</a:t>
            </a:r>
            <a:r>
              <a:rPr lang="en-US" dirty="0" smtClean="0"/>
              <a:t> </a:t>
            </a:r>
            <a:r>
              <a:rPr lang="sr-Cyrl-RS" dirty="0" smtClean="0"/>
              <a:t>узима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обзир</a:t>
            </a:r>
            <a:r>
              <a:rPr lang="en-US" dirty="0" smtClean="0"/>
              <a:t> </a:t>
            </a:r>
            <a:r>
              <a:rPr lang="sr-Cyrl-RS" dirty="0" smtClean="0"/>
              <a:t>прилагођавање</a:t>
            </a:r>
            <a:r>
              <a:rPr lang="en-US" dirty="0" smtClean="0"/>
              <a:t> </a:t>
            </a:r>
            <a:r>
              <a:rPr lang="sr-Cyrl-RS" dirty="0" smtClean="0"/>
              <a:t>дозе</a:t>
            </a:r>
            <a:r>
              <a:rPr lang="en-US" dirty="0" smtClean="0"/>
              <a:t> </a:t>
            </a:r>
            <a:r>
              <a:rPr lang="sr-Cyrl-RS" dirty="0" smtClean="0"/>
              <a:t>код</a:t>
            </a:r>
            <a:r>
              <a:rPr lang="en-US" dirty="0" smtClean="0"/>
              <a:t> </a:t>
            </a:r>
            <a:r>
              <a:rPr lang="sr-Cyrl-RS" dirty="0" smtClean="0"/>
              <a:t>специфичних</a:t>
            </a:r>
            <a:r>
              <a:rPr lang="en-US" dirty="0" smtClean="0"/>
              <a:t> </a:t>
            </a:r>
            <a:r>
              <a:rPr lang="sr-Cyrl-RS" dirty="0" smtClean="0"/>
              <a:t>група</a:t>
            </a:r>
            <a:r>
              <a:rPr lang="en-US" dirty="0" smtClean="0"/>
              <a:t> </a:t>
            </a:r>
            <a:r>
              <a:rPr lang="sr-Cyrl-RS" dirty="0" smtClean="0"/>
              <a:t>пацијената</a:t>
            </a:r>
            <a:r>
              <a:rPr lang="en-US" dirty="0" smtClean="0"/>
              <a:t>, </a:t>
            </a:r>
            <a:r>
              <a:rPr lang="sr-Cyrl-RS" dirty="0" smtClean="0"/>
              <a:t>попут</a:t>
            </a:r>
            <a:r>
              <a:rPr lang="en-US" dirty="0" smtClean="0"/>
              <a:t> </a:t>
            </a:r>
            <a:r>
              <a:rPr lang="sr-Cyrl-RS" dirty="0" smtClean="0"/>
              <a:t>деце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пацијената</a:t>
            </a:r>
            <a:r>
              <a:rPr lang="en-US" dirty="0" smtClean="0"/>
              <a:t>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бубрежном</a:t>
            </a:r>
            <a:r>
              <a:rPr lang="en-US" dirty="0" smtClean="0"/>
              <a:t> </a:t>
            </a:r>
            <a:r>
              <a:rPr lang="sr-Cyrl-RS" dirty="0" smtClean="0"/>
              <a:t>инсуфицијенцијом</a:t>
            </a:r>
            <a:r>
              <a:rPr lang="en-US" dirty="0" smtClean="0"/>
              <a:t>.</a:t>
            </a: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sr-Cyrl-RS" dirty="0" smtClean="0"/>
              <a:t>Разлике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терапијским</a:t>
            </a:r>
            <a:r>
              <a:rPr lang="en-US" dirty="0" smtClean="0"/>
              <a:t> </a:t>
            </a:r>
            <a:r>
              <a:rPr lang="sr-Cyrl-RS" dirty="0" smtClean="0"/>
              <a:t>режимима</a:t>
            </a:r>
            <a:r>
              <a:rPr lang="en-US" dirty="0" smtClean="0"/>
              <a:t>: </a:t>
            </a:r>
            <a:endParaRPr lang="sr-Cyrl-RS" dirty="0" smtClean="0"/>
          </a:p>
          <a:p>
            <a:pPr lvl="1"/>
            <a:r>
              <a:rPr lang="sr-Cyrl-RS" dirty="0" smtClean="0"/>
              <a:t>Лекови</a:t>
            </a:r>
            <a:r>
              <a:rPr lang="en-US" dirty="0" smtClean="0"/>
              <a:t> </a:t>
            </a:r>
            <a:r>
              <a:rPr lang="sr-Cyrl-RS" dirty="0" smtClean="0"/>
              <a:t>који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користе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различитим</a:t>
            </a:r>
            <a:r>
              <a:rPr lang="en-US" dirty="0" smtClean="0"/>
              <a:t> </a:t>
            </a:r>
            <a:r>
              <a:rPr lang="sr-Cyrl-RS" dirty="0" smtClean="0"/>
              <a:t>режимима</a:t>
            </a:r>
            <a:r>
              <a:rPr lang="en-US" dirty="0" smtClean="0"/>
              <a:t> (</a:t>
            </a:r>
            <a:r>
              <a:rPr lang="sr-Cyrl-RS" dirty="0" smtClean="0"/>
              <a:t>нпр</a:t>
            </a:r>
            <a:r>
              <a:rPr lang="en-US" dirty="0" smtClean="0"/>
              <a:t>. </a:t>
            </a:r>
            <a:r>
              <a:rPr lang="sr-Cyrl-RS" dirty="0" smtClean="0"/>
              <a:t>лекови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акутна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хронична</a:t>
            </a:r>
            <a:r>
              <a:rPr lang="en-US" dirty="0" smtClean="0"/>
              <a:t> </a:t>
            </a:r>
            <a:r>
              <a:rPr lang="sr-Cyrl-RS" dirty="0" smtClean="0"/>
              <a:t>стања</a:t>
            </a:r>
            <a:r>
              <a:rPr lang="en-US" dirty="0" smtClean="0"/>
              <a:t>) </a:t>
            </a:r>
            <a:r>
              <a:rPr lang="sr-Cyrl-RS" dirty="0" smtClean="0"/>
              <a:t>могу</a:t>
            </a:r>
            <a:r>
              <a:rPr lang="en-US" dirty="0" smtClean="0"/>
              <a:t> </a:t>
            </a:r>
            <a:r>
              <a:rPr lang="sr-Cyrl-RS" dirty="0" smtClean="0"/>
              <a:t>имати</a:t>
            </a:r>
            <a:r>
              <a:rPr lang="en-US" dirty="0" smtClean="0"/>
              <a:t> </a:t>
            </a:r>
            <a:r>
              <a:rPr lang="sr-Cyrl-RS" dirty="0" smtClean="0"/>
              <a:t>различите</a:t>
            </a:r>
            <a:r>
              <a:rPr lang="en-US" dirty="0" smtClean="0"/>
              <a:t> </a:t>
            </a:r>
            <a:r>
              <a:rPr lang="sr-Cyrl-RS" dirty="0" smtClean="0"/>
              <a:t>ДДД</a:t>
            </a:r>
            <a:r>
              <a:rPr lang="en-US" dirty="0" smtClean="0"/>
              <a:t> </a:t>
            </a:r>
            <a:r>
              <a:rPr lang="sr-Cyrl-RS" dirty="0" smtClean="0"/>
              <a:t>вредности</a:t>
            </a:r>
            <a:r>
              <a:rPr lang="en-US" dirty="0" smtClean="0"/>
              <a:t>, </a:t>
            </a:r>
            <a:r>
              <a:rPr lang="sr-Cyrl-RS" dirty="0" smtClean="0"/>
              <a:t>које</a:t>
            </a:r>
            <a:r>
              <a:rPr lang="en-US" dirty="0" smtClean="0"/>
              <a:t> </a:t>
            </a:r>
            <a:r>
              <a:rPr lang="sr-Cyrl-RS" dirty="0" smtClean="0"/>
              <a:t>нису</a:t>
            </a:r>
            <a:r>
              <a:rPr lang="en-US" dirty="0" smtClean="0"/>
              <a:t> </a:t>
            </a:r>
            <a:r>
              <a:rPr lang="sr-Cyrl-RS" dirty="0" smtClean="0"/>
              <a:t>нужно</a:t>
            </a:r>
            <a:r>
              <a:rPr lang="en-US" dirty="0" smtClean="0"/>
              <a:t> </a:t>
            </a:r>
            <a:r>
              <a:rPr lang="sr-Cyrl-RS" dirty="0" smtClean="0"/>
              <a:t>прилагођене</a:t>
            </a:r>
            <a:r>
              <a:rPr lang="en-US" dirty="0" smtClean="0"/>
              <a:t> </a:t>
            </a:r>
            <a:r>
              <a:rPr lang="sr-Cyrl-RS" dirty="0" smtClean="0"/>
              <a:t>специфичним</a:t>
            </a:r>
            <a:r>
              <a:rPr lang="en-US" dirty="0" smtClean="0"/>
              <a:t> </a:t>
            </a:r>
            <a:r>
              <a:rPr lang="sr-Cyrl-RS" dirty="0" smtClean="0"/>
              <a:t>терапијским</a:t>
            </a:r>
            <a:r>
              <a:rPr lang="en-US" dirty="0" smtClean="0"/>
              <a:t> </a:t>
            </a:r>
            <a:r>
              <a:rPr lang="sr-Cyrl-RS" dirty="0" smtClean="0"/>
              <a:t>потребама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RS" dirty="0" smtClean="0"/>
              <a:t>Примена </a:t>
            </a:r>
            <a:r>
              <a:rPr lang="sr-Latn-CS" dirty="0" smtClean="0"/>
              <a:t>АТ</a:t>
            </a:r>
            <a:r>
              <a:rPr lang="en-US" dirty="0"/>
              <a:t>C</a:t>
            </a:r>
            <a:r>
              <a:rPr lang="sr-Latn-CS" dirty="0" smtClean="0"/>
              <a:t>/ДДД система</a:t>
            </a:r>
            <a:endParaRPr lang="sr-Cyrl-CS" b="1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sr-Latn-CS" sz="2200" dirty="0" smtClean="0"/>
              <a:t>Праћење прописивања лекова (потрошња)</a:t>
            </a:r>
            <a:endParaRPr lang="sr-Cyrl-CS" sz="2200" dirty="0" smtClean="0"/>
          </a:p>
          <a:p>
            <a:pPr lvl="1"/>
            <a:r>
              <a:rPr lang="sr-Latn-CS" dirty="0" smtClean="0"/>
              <a:t>ДДД/1000 становника/дан</a:t>
            </a:r>
            <a:endParaRPr lang="sr-Latn-CS" b="1" dirty="0" smtClean="0"/>
          </a:p>
          <a:p>
            <a:pPr lvl="1" eaLnBrk="1" hangingPunct="1"/>
            <a:r>
              <a:rPr lang="sr-Latn-CS" dirty="0" smtClean="0"/>
              <a:t>ДДД/100 болесничких дана</a:t>
            </a:r>
            <a:endParaRPr lang="sr-Latn-CS" b="1" dirty="0" smtClean="0"/>
          </a:p>
          <a:p>
            <a:pPr lvl="1" eaLnBrk="1" hangingPunct="1"/>
            <a:r>
              <a:rPr lang="sr-Latn-CS" dirty="0" smtClean="0"/>
              <a:t>ДДД/број</a:t>
            </a:r>
            <a:r>
              <a:rPr lang="sr-Cyrl-CS" dirty="0" smtClean="0"/>
              <a:t> </a:t>
            </a:r>
            <a:r>
              <a:rPr lang="sr-Latn-CS" dirty="0" smtClean="0"/>
              <a:t>становника/годину</a:t>
            </a:r>
            <a:r>
              <a:rPr lang="sr-Cyrl-CS" dirty="0" smtClean="0"/>
              <a:t> </a:t>
            </a:r>
            <a:r>
              <a:rPr lang="sr-Latn-CS" dirty="0" smtClean="0"/>
              <a:t>(антибиотици)</a:t>
            </a:r>
            <a:endParaRPr lang="sr-Cyrl-CS" b="1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r>
              <a:rPr lang="sr-Latn-CS" sz="2200" dirty="0" smtClean="0"/>
              <a:t>Праћење нежељених дејстава лекова</a:t>
            </a:r>
            <a:endParaRPr lang="sr-Cyrl-CS" sz="2200" b="1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r>
              <a:rPr lang="sr-Latn-CS" sz="2200" dirty="0" smtClean="0"/>
              <a:t>Фармакоекономија</a:t>
            </a:r>
            <a:r>
              <a:rPr lang="sr-Cyrl-CS" sz="2200" dirty="0" smtClean="0"/>
              <a:t> и ф</a:t>
            </a:r>
            <a:r>
              <a:rPr lang="sr-Latn-CS" sz="2200" dirty="0" smtClean="0"/>
              <a:t>армацеутски маркетинг</a:t>
            </a:r>
            <a:endParaRPr lang="sr-Cyrl-C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r>
              <a:rPr lang="sr-Cyrl-CS" sz="2200" dirty="0" smtClean="0"/>
              <a:t>Регулаторни послови</a:t>
            </a:r>
          </a:p>
          <a:p>
            <a:pPr lvl="1" eaLnBrk="1" hangingPunct="1"/>
            <a:r>
              <a:rPr lang="sr-Cyrl-CS" dirty="0" smtClean="0"/>
              <a:t>есенцијалне листе лекова</a:t>
            </a:r>
          </a:p>
          <a:p>
            <a:pPr lvl="1" eaLnBrk="1" hangingPunct="1"/>
            <a:r>
              <a:rPr lang="sr-Cyrl-CS" dirty="0" smtClean="0"/>
              <a:t>јавне набавке</a:t>
            </a:r>
          </a:p>
        </p:txBody>
      </p:sp>
    </p:spTree>
  </p:cSld>
  <p:clrMapOvr>
    <a:masterClrMapping/>
  </p:clrMapOvr>
  <p:transition advTm="129227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RS" dirty="0" smtClean="0"/>
              <a:t>Примена </a:t>
            </a:r>
            <a:r>
              <a:rPr lang="sr-Latn-CS" dirty="0" smtClean="0"/>
              <a:t>АТ</a:t>
            </a:r>
            <a:r>
              <a:rPr lang="en-US" dirty="0"/>
              <a:t>C</a:t>
            </a:r>
            <a:r>
              <a:rPr lang="sr-Latn-CS" dirty="0" smtClean="0"/>
              <a:t>/ДДД система</a:t>
            </a:r>
            <a:endParaRPr lang="sr-Cyrl-CS" b="1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RS" sz="2200" dirty="0" smtClean="0"/>
              <a:t>Праћење потрошње лекова</a:t>
            </a:r>
          </a:p>
          <a:p>
            <a:pPr eaLnBrk="1" hangingPunct="1"/>
            <a:endParaRPr lang="sr-Cyrl-RS" sz="2200" dirty="0" smtClean="0"/>
          </a:p>
          <a:p>
            <a:r>
              <a:rPr lang="sr-Cyrl-RS" sz="2200" dirty="0" smtClean="0"/>
              <a:t>90% укупне потрошње </a:t>
            </a:r>
            <a:r>
              <a:rPr lang="sr-Cyrl-RS" sz="2200" dirty="0" smtClean="0"/>
              <a:t>лекова (</a:t>
            </a:r>
            <a:r>
              <a:rPr lang="en-US" sz="2200" smtClean="0"/>
              <a:t>DU90%, Drug </a:t>
            </a:r>
            <a:r>
              <a:rPr lang="en-US" sz="2200" dirty="0" smtClean="0"/>
              <a:t>Utilization </a:t>
            </a:r>
            <a:r>
              <a:rPr lang="en-US" sz="2200" smtClean="0"/>
              <a:t>90%</a:t>
            </a:r>
            <a:r>
              <a:rPr lang="sr-Cyrl-RS" sz="2200" smtClean="0"/>
              <a:t>)</a:t>
            </a:r>
            <a:endParaRPr lang="sr-Cyrl-RS" sz="2200" dirty="0" smtClean="0"/>
          </a:p>
          <a:p>
            <a:pPr eaLnBrk="1" hangingPunct="1"/>
            <a:endParaRPr lang="sr-Cyrl-RS" sz="2200" dirty="0"/>
          </a:p>
          <a:p>
            <a:r>
              <a:rPr lang="sr-Latn-CS" sz="2200" dirty="0" smtClean="0"/>
              <a:t>ДДД</a:t>
            </a:r>
            <a:r>
              <a:rPr lang="sr-Cyrl-RS" sz="2200" dirty="0" smtClean="0"/>
              <a:t> сваког лека може се доделити њена новчана вредност</a:t>
            </a:r>
          </a:p>
          <a:p>
            <a:endParaRPr lang="sr-Cyrl-RS" sz="2200" dirty="0" smtClean="0"/>
          </a:p>
          <a:p>
            <a:r>
              <a:rPr lang="en-US" sz="2200" dirty="0" smtClean="0"/>
              <a:t>ABC</a:t>
            </a:r>
            <a:r>
              <a:rPr lang="sr-Cyrl-RS" sz="2200" dirty="0" smtClean="0"/>
              <a:t> анализа (67%/25%/8% укупног финансијског утрошка за лекове)</a:t>
            </a:r>
          </a:p>
          <a:p>
            <a:pPr eaLnBrk="1" hangingPunct="1"/>
            <a:endParaRPr lang="en-US" sz="2000" dirty="0" smtClean="0"/>
          </a:p>
          <a:p>
            <a:pPr>
              <a:buNone/>
            </a:pPr>
            <a:endParaRPr lang="sr-Cyrl-RS" sz="2000" dirty="0" smtClean="0">
              <a:latin typeface="Palatino Linotype" pitchFamily="18" charset="0"/>
            </a:endParaRPr>
          </a:p>
          <a:p>
            <a:pPr>
              <a:buNone/>
            </a:pPr>
            <a:endParaRPr lang="en-US" sz="2000" dirty="0" smtClean="0">
              <a:latin typeface="Palatino Linotype" pitchFamily="18" charset="0"/>
            </a:endParaRPr>
          </a:p>
        </p:txBody>
      </p:sp>
    </p:spTree>
  </p:cSld>
  <p:clrMapOvr>
    <a:masterClrMapping/>
  </p:clrMapOvr>
  <p:transition advTm="101301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АТ</a:t>
            </a:r>
            <a:r>
              <a:rPr lang="en-US" dirty="0" smtClean="0"/>
              <a:t>C</a:t>
            </a:r>
            <a:r>
              <a:rPr lang="sr-Latn-CS" dirty="0" smtClean="0"/>
              <a:t>/ДДД систем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ATC </a:t>
            </a:r>
            <a:r>
              <a:rPr lang="sr-Cyrl-RS" dirty="0" smtClean="0"/>
              <a:t>класификација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ДДД</a:t>
            </a:r>
            <a:r>
              <a:rPr lang="en-US" dirty="0" smtClean="0"/>
              <a:t> </a:t>
            </a:r>
            <a:r>
              <a:rPr lang="sr-Cyrl-RS" dirty="0" smtClean="0"/>
              <a:t>представљају</a:t>
            </a:r>
            <a:r>
              <a:rPr lang="en-US" dirty="0" smtClean="0"/>
              <a:t> </a:t>
            </a:r>
            <a:r>
              <a:rPr lang="sr-Cyrl-RS" dirty="0" smtClean="0"/>
              <a:t>кључне</a:t>
            </a:r>
            <a:r>
              <a:rPr lang="en-US" dirty="0" smtClean="0"/>
              <a:t> </a:t>
            </a:r>
            <a:r>
              <a:rPr lang="sr-Cyrl-RS" dirty="0" smtClean="0"/>
              <a:t>алате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праћење</a:t>
            </a:r>
            <a:r>
              <a:rPr lang="en-US" dirty="0" smtClean="0"/>
              <a:t> </a:t>
            </a:r>
            <a:r>
              <a:rPr lang="sr-Cyrl-RS" dirty="0" smtClean="0"/>
              <a:t>потрошње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, </a:t>
            </a:r>
            <a:r>
              <a:rPr lang="sr-Cyrl-RS" dirty="0" smtClean="0"/>
              <a:t>рационалну</a:t>
            </a:r>
            <a:r>
              <a:rPr lang="en-US" dirty="0" smtClean="0"/>
              <a:t> </a:t>
            </a:r>
            <a:r>
              <a:rPr lang="sr-Cyrl-RS" dirty="0" smtClean="0"/>
              <a:t>фармакотерапију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фармакоекономске</a:t>
            </a:r>
            <a:r>
              <a:rPr lang="en-US" dirty="0" smtClean="0"/>
              <a:t> </a:t>
            </a:r>
            <a:r>
              <a:rPr lang="sr-Cyrl-RS" dirty="0" smtClean="0"/>
              <a:t>анализе</a:t>
            </a:r>
            <a:r>
              <a:rPr lang="en-US" dirty="0" smtClean="0"/>
              <a:t>. </a:t>
            </a:r>
            <a:endParaRPr lang="sr-Cyrl-RS" dirty="0" smtClean="0"/>
          </a:p>
          <a:p>
            <a:r>
              <a:rPr lang="sr-Cyrl-RS" dirty="0" smtClean="0"/>
              <a:t>Коришћење</a:t>
            </a:r>
            <a:r>
              <a:rPr lang="en-US" dirty="0" smtClean="0"/>
              <a:t> </a:t>
            </a:r>
            <a:r>
              <a:rPr lang="sr-Cyrl-RS" dirty="0" smtClean="0"/>
              <a:t>ових</a:t>
            </a:r>
            <a:r>
              <a:rPr lang="en-US" dirty="0" smtClean="0"/>
              <a:t> </a:t>
            </a:r>
            <a:r>
              <a:rPr lang="sr-Cyrl-RS" dirty="0" smtClean="0"/>
              <a:t>стандардизованих</a:t>
            </a:r>
            <a:r>
              <a:rPr lang="en-US" dirty="0" smtClean="0"/>
              <a:t> </a:t>
            </a:r>
            <a:r>
              <a:rPr lang="sr-Cyrl-RS" dirty="0" smtClean="0"/>
              <a:t>система</a:t>
            </a:r>
            <a:r>
              <a:rPr lang="en-US" dirty="0" smtClean="0"/>
              <a:t> </a:t>
            </a:r>
            <a:r>
              <a:rPr lang="sr-Cyrl-RS" dirty="0" smtClean="0"/>
              <a:t>омогућава</a:t>
            </a:r>
            <a:r>
              <a:rPr lang="en-US" dirty="0" smtClean="0"/>
              <a:t> </a:t>
            </a:r>
            <a:r>
              <a:rPr lang="sr-Cyrl-RS" dirty="0" smtClean="0"/>
              <a:t>боље</a:t>
            </a:r>
            <a:r>
              <a:rPr lang="en-US" dirty="0" smtClean="0"/>
              <a:t> </a:t>
            </a:r>
            <a:r>
              <a:rPr lang="sr-Cyrl-RS" dirty="0" smtClean="0"/>
              <a:t>разумевање</a:t>
            </a:r>
            <a:r>
              <a:rPr lang="en-US" dirty="0" smtClean="0"/>
              <a:t> </a:t>
            </a:r>
            <a:r>
              <a:rPr lang="sr-Cyrl-RS" dirty="0" smtClean="0"/>
              <a:t>образаца</a:t>
            </a:r>
            <a:r>
              <a:rPr lang="en-US" dirty="0" smtClean="0"/>
              <a:t> </a:t>
            </a:r>
            <a:r>
              <a:rPr lang="sr-Cyrl-RS" dirty="0" smtClean="0"/>
              <a:t>употребе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доприноси</a:t>
            </a:r>
            <a:r>
              <a:rPr lang="en-US" dirty="0" smtClean="0"/>
              <a:t> </a:t>
            </a:r>
            <a:r>
              <a:rPr lang="sr-Cyrl-RS" dirty="0" smtClean="0"/>
              <a:t>ефикаснијем</a:t>
            </a:r>
            <a:r>
              <a:rPr lang="en-US" dirty="0" smtClean="0"/>
              <a:t> </a:t>
            </a:r>
            <a:r>
              <a:rPr lang="sr-Cyrl-RS" dirty="0" smtClean="0"/>
              <a:t>планирању</a:t>
            </a:r>
            <a:r>
              <a:rPr lang="en-US" dirty="0" smtClean="0"/>
              <a:t> </a:t>
            </a:r>
            <a:r>
              <a:rPr lang="sr-Cyrl-RS" dirty="0" smtClean="0"/>
              <a:t>здравствених</a:t>
            </a:r>
            <a:r>
              <a:rPr lang="en-US" dirty="0" smtClean="0"/>
              <a:t> </a:t>
            </a:r>
            <a:r>
              <a:rPr lang="sr-Cyrl-RS" dirty="0" smtClean="0"/>
              <a:t>ресурса</a:t>
            </a:r>
            <a:r>
              <a:rPr lang="en-US" dirty="0" smtClean="0"/>
              <a:t>. </a:t>
            </a:r>
            <a:endParaRPr lang="sr-Cyrl-RS" dirty="0" smtClean="0"/>
          </a:p>
          <a:p>
            <a:r>
              <a:rPr lang="sr-Cyrl-RS" dirty="0" smtClean="0"/>
              <a:t>Иако</a:t>
            </a:r>
            <a:r>
              <a:rPr lang="en-US" dirty="0" smtClean="0"/>
              <a:t> </a:t>
            </a:r>
            <a:r>
              <a:rPr lang="sr-Cyrl-RS" dirty="0" smtClean="0"/>
              <a:t>ДДД</a:t>
            </a:r>
            <a:r>
              <a:rPr lang="en-US" dirty="0" smtClean="0"/>
              <a:t> </a:t>
            </a:r>
            <a:r>
              <a:rPr lang="sr-Cyrl-RS" dirty="0" smtClean="0"/>
              <a:t>има</a:t>
            </a:r>
            <a:r>
              <a:rPr lang="en-US" dirty="0" smtClean="0"/>
              <a:t> </a:t>
            </a:r>
            <a:r>
              <a:rPr lang="sr-Cyrl-RS" dirty="0" smtClean="0"/>
              <a:t>своја</a:t>
            </a:r>
            <a:r>
              <a:rPr lang="en-US" dirty="0" smtClean="0"/>
              <a:t> </a:t>
            </a:r>
            <a:r>
              <a:rPr lang="sr-Cyrl-RS" dirty="0" smtClean="0"/>
              <a:t>ограничења</a:t>
            </a:r>
            <a:r>
              <a:rPr lang="en-US" dirty="0" smtClean="0"/>
              <a:t>, </a:t>
            </a:r>
            <a:r>
              <a:rPr lang="sr-Cyrl-RS" dirty="0" smtClean="0"/>
              <a:t>она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даље</a:t>
            </a:r>
            <a:r>
              <a:rPr lang="en-US" dirty="0" smtClean="0"/>
              <a:t> </a:t>
            </a:r>
            <a:r>
              <a:rPr lang="sr-Cyrl-RS" dirty="0" smtClean="0"/>
              <a:t>основна</a:t>
            </a:r>
            <a:r>
              <a:rPr lang="en-US" dirty="0" smtClean="0"/>
              <a:t> </a:t>
            </a:r>
            <a:r>
              <a:rPr lang="sr-Cyrl-RS" dirty="0" smtClean="0"/>
              <a:t>мера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глобалне</a:t>
            </a:r>
            <a:r>
              <a:rPr lang="en-US" dirty="0" smtClean="0"/>
              <a:t> </a:t>
            </a:r>
            <a:r>
              <a:rPr lang="sr-Cyrl-RS" dirty="0" smtClean="0"/>
              <a:t>процене</a:t>
            </a:r>
            <a:r>
              <a:rPr lang="en-US" dirty="0" smtClean="0"/>
              <a:t> </a:t>
            </a:r>
            <a:r>
              <a:rPr lang="sr-Cyrl-RS" dirty="0" smtClean="0"/>
              <a:t>потрошње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постаје</a:t>
            </a:r>
            <a:r>
              <a:rPr lang="en-US" dirty="0" smtClean="0"/>
              <a:t> </a:t>
            </a:r>
            <a:r>
              <a:rPr lang="sr-Cyrl-RS" dirty="0" smtClean="0"/>
              <a:t>све</a:t>
            </a:r>
            <a:r>
              <a:rPr lang="en-US" dirty="0" smtClean="0"/>
              <a:t> </a:t>
            </a:r>
            <a:r>
              <a:rPr lang="sr-Cyrl-RS" dirty="0" smtClean="0"/>
              <a:t>важнија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контексту</a:t>
            </a:r>
            <a:r>
              <a:rPr lang="en-US" dirty="0" smtClean="0"/>
              <a:t> </a:t>
            </a:r>
            <a:r>
              <a:rPr lang="sr-Cyrl-RS" dirty="0" smtClean="0"/>
              <a:t>јавног</a:t>
            </a:r>
            <a:r>
              <a:rPr lang="en-US" dirty="0" smtClean="0"/>
              <a:t> </a:t>
            </a:r>
            <a:r>
              <a:rPr lang="sr-Cyrl-RS" dirty="0" smtClean="0"/>
              <a:t>здравља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фармакоепидемиологије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Хемијски назив лека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 </a:t>
            </a:r>
            <a:r>
              <a:rPr lang="sr-Cyrl-RS" dirty="0" smtClean="0"/>
              <a:t>(</a:t>
            </a:r>
            <a:r>
              <a:rPr lang="en-US" i="1" dirty="0" smtClean="0"/>
              <a:t>Chemical Abstracts Service</a:t>
            </a:r>
            <a:r>
              <a:rPr lang="sr-Cyrl-RS" dirty="0" smtClean="0"/>
              <a:t>) број – јединствено нумеричко обележје хемијских супстанци (органских/ неорганских, метала, полимера, елемената, минерала, протеина, нуклеиских киселина, итд.) </a:t>
            </a:r>
          </a:p>
          <a:p>
            <a:pPr lvl="1"/>
            <a:r>
              <a:rPr lang="sr-Cyrl-RS" dirty="0"/>
              <a:t>К</a:t>
            </a:r>
            <a:r>
              <a:rPr lang="sr-Cyrl-RS" dirty="0" smtClean="0"/>
              <a:t>ористи се за прецизно идентификовање супстанци без обзира на различите називе и синониме које могу имати.</a:t>
            </a:r>
          </a:p>
          <a:p>
            <a:pPr lvl="1"/>
            <a:r>
              <a:rPr lang="sr-Cyrl-RS" dirty="0"/>
              <a:t>Н</a:t>
            </a:r>
            <a:r>
              <a:rPr lang="sr-Cyrl-RS" dirty="0" smtClean="0"/>
              <a:t>е садржи хемијске информације о једињењу, већ служи само као идентификациони код.</a:t>
            </a:r>
          </a:p>
          <a:p>
            <a:pPr lvl="1"/>
            <a:r>
              <a:rPr lang="sr-Cyrl-RS" dirty="0" smtClean="0"/>
              <a:t>Садржи до 10 цифара подељених у три групе бројева одвојених цртама 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Хемијски назив лека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sr-Cyrl-RS" dirty="0" smtClean="0"/>
              <a:t>- Примери:</a:t>
            </a:r>
          </a:p>
          <a:p>
            <a:pPr lvl="2"/>
            <a:r>
              <a:rPr lang="en-US" dirty="0" smtClean="0"/>
              <a:t>CAS Registry Number</a:t>
            </a:r>
            <a:r>
              <a:rPr lang="sr-Cyrl-RS" dirty="0" smtClean="0"/>
              <a:t>: </a:t>
            </a:r>
            <a:r>
              <a:rPr lang="en-US" b="1" dirty="0" smtClean="0"/>
              <a:t>525-66-6</a:t>
            </a:r>
            <a:r>
              <a:rPr lang="sr-Cyrl-RS" b="1" dirty="0" smtClean="0"/>
              <a:t> </a:t>
            </a:r>
            <a:r>
              <a:rPr lang="ru-RU" dirty="0" smtClean="0"/>
              <a:t>пропранолол</a:t>
            </a:r>
          </a:p>
          <a:p>
            <a:pPr lvl="2"/>
            <a:r>
              <a:rPr lang="en-US" dirty="0" smtClean="0"/>
              <a:t>CAS Registry Number</a:t>
            </a:r>
            <a:r>
              <a:rPr lang="sr-Cyrl-RS" dirty="0" smtClean="0"/>
              <a:t>: </a:t>
            </a:r>
            <a:r>
              <a:rPr lang="sr-Cyrl-RS" b="1" dirty="0" smtClean="0"/>
              <a:t>318-98-9</a:t>
            </a:r>
            <a:r>
              <a:rPr lang="ru-RU" dirty="0" smtClean="0">
                <a:sym typeface="Wingdings" pitchFamily="2" charset="2"/>
              </a:rPr>
              <a:t> </a:t>
            </a:r>
            <a:r>
              <a:rPr lang="ru-RU" dirty="0" smtClean="0"/>
              <a:t>пропранолол-хидрохлорид</a:t>
            </a:r>
            <a:endParaRPr lang="ru-RU" b="1" dirty="0" smtClean="0"/>
          </a:p>
          <a:p>
            <a:pPr lvl="2"/>
            <a:r>
              <a:rPr lang="en-US" dirty="0" smtClean="0"/>
              <a:t>CAS Registry Number</a:t>
            </a:r>
            <a:r>
              <a:rPr lang="sr-Cyrl-RS" dirty="0" smtClean="0"/>
              <a:t>:</a:t>
            </a:r>
            <a:r>
              <a:rPr lang="en-US" dirty="0" smtClean="0"/>
              <a:t> </a:t>
            </a:r>
            <a:r>
              <a:rPr lang="en-US" b="1" dirty="0" smtClean="0"/>
              <a:t>58-08-2</a:t>
            </a:r>
            <a:r>
              <a:rPr lang="ru-RU" dirty="0" smtClean="0">
                <a:sym typeface="Wingdings" pitchFamily="2" charset="2"/>
              </a:rPr>
              <a:t> кофеин </a:t>
            </a:r>
          </a:p>
          <a:p>
            <a:pPr lvl="2">
              <a:buNone/>
            </a:pPr>
            <a:endParaRPr lang="ru-RU" dirty="0" smtClean="0">
              <a:sym typeface="Wingdings" pitchFamily="2" charset="2"/>
            </a:endParaRPr>
          </a:p>
          <a:p>
            <a:r>
              <a:rPr lang="en-US" dirty="0" smtClean="0"/>
              <a:t>CAS </a:t>
            </a:r>
            <a:r>
              <a:rPr lang="sr-Cyrl-RS" dirty="0" smtClean="0"/>
              <a:t>бројеви се широко користе у научним публикацијама, базама података и регулаторним документима да би се олакшала комуникација и идентификација хемијских супстанци на глобалном нивоу.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Лабораторијско име (код)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Лекови</a:t>
            </a:r>
            <a:r>
              <a:rPr lang="en-US" dirty="0"/>
              <a:t> у </a:t>
            </a:r>
            <a:r>
              <a:rPr lang="en-US" dirty="0" err="1"/>
              <a:t>раним</a:t>
            </a:r>
            <a:r>
              <a:rPr lang="en-US" dirty="0"/>
              <a:t> </a:t>
            </a:r>
            <a:r>
              <a:rPr lang="en-US" dirty="0" err="1"/>
              <a:t>фазама</a:t>
            </a:r>
            <a:r>
              <a:rPr lang="en-US" dirty="0"/>
              <a:t> </a:t>
            </a:r>
            <a:r>
              <a:rPr lang="en-US" dirty="0" err="1"/>
              <a:t>развоја</a:t>
            </a:r>
            <a:r>
              <a:rPr lang="en-US" dirty="0"/>
              <a:t> </a:t>
            </a:r>
            <a:r>
              <a:rPr lang="en-US" dirty="0" err="1"/>
              <a:t>често</a:t>
            </a:r>
            <a:r>
              <a:rPr lang="en-US" dirty="0"/>
              <a:t> </a:t>
            </a:r>
            <a:r>
              <a:rPr lang="en-US" dirty="0" err="1"/>
              <a:t>имају</a:t>
            </a:r>
            <a:r>
              <a:rPr lang="en-US" dirty="0"/>
              <a:t> </a:t>
            </a:r>
            <a:r>
              <a:rPr lang="en-US" dirty="0" err="1"/>
              <a:t>кодно</a:t>
            </a:r>
            <a:r>
              <a:rPr lang="en-US" dirty="0"/>
              <a:t> </a:t>
            </a:r>
            <a:r>
              <a:rPr lang="en-US" dirty="0" err="1"/>
              <a:t>име</a:t>
            </a:r>
            <a:r>
              <a:rPr lang="en-US" dirty="0"/>
              <a:t>,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компанија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истраживачка</a:t>
            </a:r>
            <a:r>
              <a:rPr lang="en-US" dirty="0"/>
              <a:t> </a:t>
            </a:r>
            <a:r>
              <a:rPr lang="en-US" dirty="0" err="1"/>
              <a:t>група</a:t>
            </a:r>
            <a:r>
              <a:rPr lang="en-US" dirty="0"/>
              <a:t> </a:t>
            </a:r>
            <a:r>
              <a:rPr lang="en-US" dirty="0" err="1"/>
              <a:t>користи</a:t>
            </a:r>
            <a:r>
              <a:rPr lang="en-US" dirty="0"/>
              <a:t> </a:t>
            </a:r>
            <a:r>
              <a:rPr lang="en-US" dirty="0" err="1"/>
              <a:t>током</a:t>
            </a:r>
            <a:r>
              <a:rPr lang="en-US" dirty="0"/>
              <a:t> </a:t>
            </a:r>
            <a:r>
              <a:rPr lang="en-US" dirty="0" err="1"/>
              <a:t>клиничких</a:t>
            </a:r>
            <a:r>
              <a:rPr lang="en-US" dirty="0"/>
              <a:t> </a:t>
            </a:r>
            <a:r>
              <a:rPr lang="en-US" dirty="0" err="1"/>
              <a:t>испитивања</a:t>
            </a:r>
            <a:r>
              <a:rPr lang="en-US" dirty="0"/>
              <a:t> </a:t>
            </a:r>
            <a:r>
              <a:rPr lang="en-US" dirty="0" err="1"/>
              <a:t>пре</a:t>
            </a:r>
            <a:r>
              <a:rPr lang="en-US" dirty="0"/>
              <a:t> </a:t>
            </a:r>
            <a:r>
              <a:rPr lang="en-US" dirty="0" err="1"/>
              <a:t>него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лек</a:t>
            </a:r>
            <a:r>
              <a:rPr lang="en-US" dirty="0"/>
              <a:t> </a:t>
            </a:r>
            <a:r>
              <a:rPr lang="en-US" dirty="0" err="1"/>
              <a:t>добије</a:t>
            </a:r>
            <a:r>
              <a:rPr lang="en-US" dirty="0"/>
              <a:t> </a:t>
            </a:r>
            <a:r>
              <a:rPr lang="en-US" dirty="0" err="1"/>
              <a:t>званични</a:t>
            </a:r>
            <a:r>
              <a:rPr lang="en-US" dirty="0"/>
              <a:t> </a:t>
            </a:r>
            <a:r>
              <a:rPr lang="en-US" dirty="0" err="1"/>
              <a:t>назив</a:t>
            </a:r>
            <a:r>
              <a:rPr lang="en-US" dirty="0" smtClean="0"/>
              <a:t>.</a:t>
            </a:r>
            <a:endParaRPr lang="sr-Cyrl-RS" dirty="0" smtClean="0"/>
          </a:p>
          <a:p>
            <a:pPr lvl="0"/>
            <a:r>
              <a:rPr lang="sr-Cyrl-RS" dirty="0" smtClean="0"/>
              <a:t>Релевантан за истраживања</a:t>
            </a:r>
          </a:p>
          <a:p>
            <a:pPr lvl="0"/>
            <a:endParaRPr lang="sr-Cyrl-RS" dirty="0" smtClean="0"/>
          </a:p>
          <a:p>
            <a:pPr lvl="0"/>
            <a:r>
              <a:rPr lang="ru-RU" dirty="0" smtClean="0"/>
              <a:t>Пример: UK-92480 је лабораторијско име за силденафил</a:t>
            </a:r>
          </a:p>
          <a:p>
            <a:pPr>
              <a:buNone/>
            </a:pPr>
            <a:r>
              <a:rPr lang="sr-Cyrl-RS" b="1" dirty="0">
                <a:latin typeface="Palatino Linotype" pitchFamily="18" charset="0"/>
              </a:rPr>
              <a:t> </a:t>
            </a:r>
            <a:r>
              <a:rPr lang="sr-Cyrl-RS" b="1" dirty="0" smtClean="0">
                <a:latin typeface="Palatino Linotype" pitchFamily="18" charset="0"/>
              </a:rPr>
              <a:t>                    </a:t>
            </a:r>
            <a:endParaRPr lang="sr-Cyrl-RS" dirty="0" smtClean="0"/>
          </a:p>
          <a:p>
            <a:pPr lvl="0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dirty="0" smtClean="0"/>
              <a:t>Међународни незаштићени назив лека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INN </a:t>
            </a:r>
            <a:r>
              <a:rPr lang="sr-Cyrl-RS" dirty="0" smtClean="0"/>
              <a:t>- </a:t>
            </a:r>
            <a:r>
              <a:rPr lang="en-US" dirty="0" smtClean="0"/>
              <a:t>International </a:t>
            </a:r>
            <a:r>
              <a:rPr lang="en-US" dirty="0"/>
              <a:t>Nonproprietary </a:t>
            </a:r>
            <a:r>
              <a:rPr lang="en-US" dirty="0" smtClean="0"/>
              <a:t>Name </a:t>
            </a:r>
            <a:endParaRPr lang="sr-Cyrl-RS" dirty="0" smtClean="0"/>
          </a:p>
          <a:p>
            <a:pPr lvl="0"/>
            <a:r>
              <a:rPr lang="sr-Cyrl-RS" dirty="0" err="1" smtClean="0"/>
              <a:t>Г</a:t>
            </a:r>
            <a:r>
              <a:rPr lang="en-US" dirty="0" err="1" smtClean="0"/>
              <a:t>енерички</a:t>
            </a:r>
            <a:r>
              <a:rPr lang="en-US" dirty="0" smtClean="0"/>
              <a:t> </a:t>
            </a:r>
            <a:r>
              <a:rPr lang="en-US" dirty="0" err="1"/>
              <a:t>назив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 smtClean="0"/>
              <a:t>додељује</a:t>
            </a:r>
            <a:r>
              <a:rPr lang="sr-Cyrl-RS" dirty="0" smtClean="0"/>
              <a:t> </a:t>
            </a:r>
            <a:r>
              <a:rPr lang="en-US" dirty="0" smtClean="0"/>
              <a:t>СЗО.</a:t>
            </a:r>
            <a:endParaRPr lang="sr-Cyrl-RS" dirty="0" smtClean="0"/>
          </a:p>
          <a:p>
            <a:r>
              <a:rPr lang="en-US" dirty="0" smtClean="0"/>
              <a:t>1950</a:t>
            </a:r>
            <a:r>
              <a:rPr lang="sr-Cyrl-RS" dirty="0" smtClean="0"/>
              <a:t>-1953. године публикована </a:t>
            </a:r>
            <a:r>
              <a:rPr lang="en-US" dirty="0" smtClean="0"/>
              <a:t>International Nonproprietary Names for pharmaceutical substances</a:t>
            </a:r>
            <a:r>
              <a:rPr lang="sr-Cyrl-RS" dirty="0" smtClean="0"/>
              <a:t>- сваке године 120-160 нових имена.</a:t>
            </a:r>
          </a:p>
          <a:p>
            <a:pPr lvl="0"/>
            <a:r>
              <a:rPr lang="sr-Cyrl-RS" dirty="0" err="1" smtClean="0"/>
              <a:t>К</a:t>
            </a:r>
            <a:r>
              <a:rPr lang="en-US" dirty="0" err="1" smtClean="0"/>
              <a:t>ористи</a:t>
            </a:r>
            <a:r>
              <a:rPr lang="en-US" dirty="0" smtClean="0"/>
              <a:t> </a:t>
            </a:r>
            <a:r>
              <a:rPr lang="sr-Cyrl-RS" dirty="0" smtClean="0"/>
              <a:t>се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/>
              <a:t>идентификацију</a:t>
            </a:r>
            <a:r>
              <a:rPr lang="en-US" dirty="0"/>
              <a:t> </a:t>
            </a:r>
            <a:r>
              <a:rPr lang="en-US" dirty="0" err="1"/>
              <a:t>активне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</a:t>
            </a:r>
            <a:r>
              <a:rPr lang="en-US" dirty="0" err="1" smtClean="0"/>
              <a:t>лека</a:t>
            </a:r>
            <a:r>
              <a:rPr lang="sr-Cyrl-RS" dirty="0" smtClean="0"/>
              <a:t> без обзира на произвођача, дакле</a:t>
            </a:r>
            <a:r>
              <a:rPr lang="en-US" dirty="0" smtClean="0"/>
              <a:t> </a:t>
            </a:r>
            <a:r>
              <a:rPr lang="en-US" dirty="0" err="1" smtClean="0"/>
              <a:t>није</a:t>
            </a:r>
            <a:r>
              <a:rPr lang="en-US" dirty="0" smtClean="0"/>
              <a:t> </a:t>
            </a:r>
            <a:r>
              <a:rPr lang="en-US" dirty="0" err="1" smtClean="0"/>
              <a:t>заштићен</a:t>
            </a:r>
            <a:r>
              <a:rPr lang="sr-Cyrl-RS" dirty="0" smtClean="0"/>
              <a:t>.</a:t>
            </a:r>
          </a:p>
          <a:p>
            <a:pPr lvl="0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dirty="0" smtClean="0"/>
              <a:t>Међународни незаштићени назив лека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200" dirty="0" smtClean="0"/>
              <a:t>INN </a:t>
            </a:r>
            <a:r>
              <a:rPr lang="en-US" sz="2200" dirty="0" err="1" smtClean="0"/>
              <a:t>називи</a:t>
            </a:r>
            <a:r>
              <a:rPr lang="en-US" sz="2200" dirty="0" smtClean="0"/>
              <a:t> </a:t>
            </a:r>
            <a:r>
              <a:rPr lang="en-US" sz="2200" dirty="0" err="1" smtClean="0"/>
              <a:t>су</a:t>
            </a:r>
            <a:r>
              <a:rPr lang="en-US" sz="2200" dirty="0" smtClean="0"/>
              <a:t> </a:t>
            </a:r>
            <a:r>
              <a:rPr lang="en-US" sz="2200" dirty="0" err="1" smtClean="0"/>
              <a:t>универзални</a:t>
            </a:r>
            <a:r>
              <a:rPr lang="en-US" sz="2200" dirty="0" smtClean="0"/>
              <a:t> и </a:t>
            </a:r>
            <a:r>
              <a:rPr lang="en-US" sz="2200" dirty="0" err="1" smtClean="0"/>
              <a:t>признати</a:t>
            </a:r>
            <a:r>
              <a:rPr lang="en-US" sz="2200" dirty="0" smtClean="0"/>
              <a:t> </a:t>
            </a:r>
            <a:r>
              <a:rPr lang="en-US" sz="2200" dirty="0" err="1" smtClean="0"/>
              <a:t>широм</a:t>
            </a:r>
            <a:r>
              <a:rPr lang="en-US" sz="2200" dirty="0" smtClean="0"/>
              <a:t> </a:t>
            </a:r>
            <a:r>
              <a:rPr lang="en-US" sz="2200" dirty="0" err="1" smtClean="0"/>
              <a:t>света</a:t>
            </a:r>
            <a:r>
              <a:rPr lang="en-US" sz="2200" dirty="0" smtClean="0"/>
              <a:t> </a:t>
            </a:r>
            <a:r>
              <a:rPr lang="en-US" sz="2200" dirty="0" err="1" smtClean="0"/>
              <a:t>како</a:t>
            </a:r>
            <a:r>
              <a:rPr lang="en-US" sz="2200" dirty="0" smtClean="0"/>
              <a:t> </a:t>
            </a:r>
            <a:r>
              <a:rPr lang="en-US" sz="2200" dirty="0" err="1" smtClean="0"/>
              <a:t>би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избегла</a:t>
            </a:r>
            <a:r>
              <a:rPr lang="en-US" sz="2200" dirty="0" smtClean="0"/>
              <a:t> </a:t>
            </a:r>
            <a:r>
              <a:rPr lang="en-US" sz="2200" dirty="0" err="1" smtClean="0"/>
              <a:t>конфузија</a:t>
            </a:r>
            <a:r>
              <a:rPr lang="en-US" sz="2200" dirty="0" smtClean="0"/>
              <a:t> </a:t>
            </a:r>
            <a:r>
              <a:rPr lang="en-US" sz="2200" dirty="0" err="1" smtClean="0"/>
              <a:t>између</a:t>
            </a:r>
            <a:r>
              <a:rPr lang="en-US" sz="2200" dirty="0" smtClean="0"/>
              <a:t> </a:t>
            </a:r>
            <a:r>
              <a:rPr lang="en-US" sz="2200" dirty="0" err="1" smtClean="0"/>
              <a:t>различитих</a:t>
            </a:r>
            <a:r>
              <a:rPr lang="en-US" sz="2200" dirty="0" smtClean="0"/>
              <a:t> </a:t>
            </a:r>
            <a:r>
              <a:rPr lang="en-US" sz="2200" dirty="0" err="1" smtClean="0"/>
              <a:t>трговачких</a:t>
            </a:r>
            <a:r>
              <a:rPr lang="en-US" sz="2200" dirty="0" smtClean="0"/>
              <a:t> </a:t>
            </a:r>
            <a:r>
              <a:rPr lang="en-US" sz="2200" dirty="0" err="1" smtClean="0"/>
              <a:t>назива</a:t>
            </a:r>
            <a:r>
              <a:rPr lang="en-US" sz="2200" dirty="0" smtClean="0"/>
              <a:t> </a:t>
            </a:r>
            <a:r>
              <a:rPr lang="en-US" sz="2200" dirty="0" err="1" smtClean="0"/>
              <a:t>лека</a:t>
            </a:r>
            <a:r>
              <a:rPr lang="sr-Cyrl-RS" sz="2200" dirty="0" smtClean="0"/>
              <a:t>, као и </a:t>
            </a:r>
            <a:r>
              <a:rPr lang="ru-RU" sz="2200" dirty="0" smtClean="0"/>
              <a:t>у вези са различитим именима лекова у различитим земљама.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Називи су одабрани тако да буду једноставни за коришћење и препознатљиви за здравствене раднике и пацијенте, уз одређене суфиксе који указују на фармаколошке класе лекова (нпр. -</a:t>
            </a:r>
            <a:r>
              <a:rPr lang="sr-Cyrl-RS" dirty="0" smtClean="0"/>
              <a:t>азепам за бензодиазепине</a:t>
            </a:r>
            <a:r>
              <a:rPr lang="ru-RU" dirty="0" smtClean="0"/>
              <a:t>, -олол за бета-блокаторе).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sr-Cyrl-RS" dirty="0" smtClean="0"/>
              <a:t>Не сме бити дугачко нити подложно конфузији са другим незаштићеним/заштићеним именима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err="1" smtClean="0"/>
              <a:t>Пример</a:t>
            </a:r>
            <a:r>
              <a:rPr lang="en-US" sz="2200" dirty="0" smtClean="0"/>
              <a:t>: </a:t>
            </a:r>
            <a:r>
              <a:rPr lang="en-US" sz="2200" dirty="0" err="1" smtClean="0"/>
              <a:t>Парацетамол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INN </a:t>
            </a:r>
            <a:r>
              <a:rPr lang="en-US" sz="2200" dirty="0" err="1" smtClean="0"/>
              <a:t>назив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лек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који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познат</a:t>
            </a:r>
            <a:r>
              <a:rPr lang="en-US" sz="2200" dirty="0" smtClean="0"/>
              <a:t> и </a:t>
            </a:r>
            <a:r>
              <a:rPr lang="en-US" sz="2200" dirty="0" err="1" smtClean="0"/>
              <a:t>као</a:t>
            </a:r>
            <a:r>
              <a:rPr lang="en-US" sz="2200" dirty="0" smtClean="0"/>
              <a:t> </a:t>
            </a:r>
            <a:r>
              <a:rPr lang="en-US" sz="2200" dirty="0" err="1" smtClean="0"/>
              <a:t>ацетаминофен</a:t>
            </a:r>
            <a:r>
              <a:rPr lang="en-US" sz="2200" dirty="0" smtClean="0"/>
              <a:t> у </a:t>
            </a:r>
            <a:r>
              <a:rPr lang="en-US" sz="2200" dirty="0" err="1" smtClean="0"/>
              <a:t>неким</a:t>
            </a:r>
            <a:r>
              <a:rPr lang="en-US" sz="2200" dirty="0" smtClean="0"/>
              <a:t> </a:t>
            </a:r>
            <a:r>
              <a:rPr lang="en-US" sz="2200" dirty="0" err="1" smtClean="0"/>
              <a:t>земљама</a:t>
            </a:r>
            <a:r>
              <a:rPr lang="en-US" sz="2200" dirty="0" smtClean="0"/>
              <a:t>.</a:t>
            </a:r>
            <a:endParaRPr lang="en-US" sz="2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dirty="0" smtClean="0"/>
              <a:t>Међународни незаштићени назив лека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INN је слободан за коришћење и није подложан патентима или ограничењима</a:t>
            </a:r>
            <a:endParaRPr lang="sr-Cyrl-R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sr-Cyrl-RS" dirty="0" smtClean="0"/>
              <a:t>Не додељује се за хомеопатске лекове и биљне производе</a:t>
            </a:r>
            <a:endParaRPr lang="sr-Cyrl-RS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sr-Cyrl-RS" dirty="0" smtClean="0"/>
              <a:t>Неки инсулински препарати и вакцине немају прецизно утврђен </a:t>
            </a:r>
            <a:r>
              <a:rPr lang="en-US" dirty="0" smtClean="0"/>
              <a:t>INN</a:t>
            </a:r>
            <a:endParaRPr lang="sr-Cyrl-R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Користећи један јединствени назив за сваку активну супстанцу, здравствени радници могу прецизно и сигурно да идентификују лекове, чиме се смањује ризик од замене лекова.</a:t>
            </a:r>
            <a:endParaRPr lang="sr-Cyrl-R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INN</a:t>
            </a:r>
            <a:r>
              <a:rPr lang="sr-Cyrl-RS" dirty="0" smtClean="0"/>
              <a:t> може уједно бити и заштићени назив лека</a:t>
            </a:r>
          </a:p>
          <a:p>
            <a:pPr marL="742950" lvl="2" indent="-342900"/>
            <a:r>
              <a:rPr lang="en-US" dirty="0" err="1" smtClean="0"/>
              <a:t>Propranolol</a:t>
            </a:r>
            <a:r>
              <a:rPr lang="en-US" dirty="0" smtClean="0"/>
              <a:t> 40 mg (</a:t>
            </a:r>
            <a:r>
              <a:rPr lang="en-US" dirty="0" err="1" smtClean="0"/>
              <a:t>Galenika</a:t>
            </a:r>
            <a:r>
              <a:rPr lang="en-US" dirty="0" smtClean="0"/>
              <a:t> AD)- </a:t>
            </a:r>
            <a:r>
              <a:rPr lang="sr-Cyrl-RS" dirty="0" smtClean="0"/>
              <a:t>пропранолол</a:t>
            </a:r>
            <a:r>
              <a:rPr lang="en-US" dirty="0" smtClean="0"/>
              <a:t> </a:t>
            </a:r>
            <a:r>
              <a:rPr lang="sr-Cyrl-RS" dirty="0" smtClean="0"/>
              <a:t>хидрохлорид</a:t>
            </a:r>
            <a:endParaRPr lang="en-US" dirty="0" smtClean="0"/>
          </a:p>
          <a:p>
            <a:pPr marL="742950" lvl="2" indent="-342900">
              <a:buNone/>
            </a:pPr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2108</Words>
  <Application>Microsoft Office PowerPoint</Application>
  <PresentationFormat>On-screen Show (4:3)</PresentationFormat>
  <Paragraphs>302</Paragraphs>
  <Slides>38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 Класификације лекова и дефинисане дневне дозе </vt:lpstr>
      <vt:lpstr>Називи лекова</vt:lpstr>
      <vt:lpstr>Хемијски назив лека</vt:lpstr>
      <vt:lpstr>Хемијски назив лека</vt:lpstr>
      <vt:lpstr>Хемијски назив лека</vt:lpstr>
      <vt:lpstr>Лабораторијско име (код)</vt:lpstr>
      <vt:lpstr>Међународни незаштићени назив лека </vt:lpstr>
      <vt:lpstr>Међународни незаштићени назив лека </vt:lpstr>
      <vt:lpstr>Међународни незаштићени назив лека </vt:lpstr>
      <vt:lpstr>Заштићени назив лека</vt:lpstr>
      <vt:lpstr>Фармакопејски назив лека</vt:lpstr>
      <vt:lpstr>Скраћени назив лека</vt:lpstr>
      <vt:lpstr>ATC класификација лекова</vt:lpstr>
      <vt:lpstr>ATC класификација лекова – I ниво</vt:lpstr>
      <vt:lpstr>ATC класификација лекова – II ниво</vt:lpstr>
      <vt:lpstr>ATC класификација лекова – III ниво</vt:lpstr>
      <vt:lpstr>ATC класификација лекова – IV ниво</vt:lpstr>
      <vt:lpstr>ATC класификација лекова – V ниво</vt:lpstr>
      <vt:lpstr>ATC класификација лекова</vt:lpstr>
      <vt:lpstr>ATC класификација лекова</vt:lpstr>
      <vt:lpstr>ATC класификација лекова</vt:lpstr>
      <vt:lpstr>ATC класификација лекова</vt:lpstr>
      <vt:lpstr>ATC класификација лекова</vt:lpstr>
      <vt:lpstr>ATC класификација лекова</vt:lpstr>
      <vt:lpstr>Предности АТC класификације</vt:lpstr>
      <vt:lpstr>ЈКЛ класификација</vt:lpstr>
      <vt:lpstr>ЈКЛ класификација</vt:lpstr>
      <vt:lpstr>АТC-ДДД систем</vt:lpstr>
      <vt:lpstr>Дефинисана дневна доза </vt:lpstr>
      <vt:lpstr>Дефинисана дневна доза </vt:lpstr>
      <vt:lpstr>Дефинисана дневна доза </vt:lpstr>
      <vt:lpstr>Скраћенице у ДДД</vt:lpstr>
      <vt:lpstr>Дефинисана дневна доза </vt:lpstr>
      <vt:lpstr>Дефинисана дневна доза </vt:lpstr>
      <vt:lpstr>Дефинисана дневна доза </vt:lpstr>
      <vt:lpstr>Примена АТC/ДДД система</vt:lpstr>
      <vt:lpstr>Примена АТC/ДДД система</vt:lpstr>
      <vt:lpstr>АТC/ДДД систем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Класификације лекова и дефинисане дневне дозе </dc:title>
  <dc:creator>Katarina Radonjic</dc:creator>
  <cp:lastModifiedBy>Katarina Radonjic</cp:lastModifiedBy>
  <cp:revision>27</cp:revision>
  <dcterms:created xsi:type="dcterms:W3CDTF">2024-10-08T19:12:33Z</dcterms:created>
  <dcterms:modified xsi:type="dcterms:W3CDTF">2024-10-08T23:22:33Z</dcterms:modified>
</cp:coreProperties>
</file>